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12192000"/>
  <p:embeddedFontLst>
    <p:embeddedFont>
      <p:font typeface="Playfair Display"/>
      <p:regular r:id="rId16"/>
      <p:bold r:id="rId17"/>
      <p:italic r:id="rId18"/>
      <p:boldItalic r:id="rId19"/>
    </p:embeddedFont>
    <p:embeddedFont>
      <p:font typeface="Int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jGPGMVRJ9tdk+6k5KFZz0CN5fr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Inter-regular.fntdata"/><Relationship Id="rId11" Type="http://schemas.openxmlformats.org/officeDocument/2006/relationships/slide" Target="slides/slide7.xml"/><Relationship Id="rId22" Type="http://schemas.openxmlformats.org/officeDocument/2006/relationships/font" Target="fonts/Inter-italic.fntdata"/><Relationship Id="rId10" Type="http://schemas.openxmlformats.org/officeDocument/2006/relationships/slide" Target="slides/slide6.xml"/><Relationship Id="rId21" Type="http://schemas.openxmlformats.org/officeDocument/2006/relationships/font" Target="fonts/Inter-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Inter-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PlayfairDisplay-bold.fntdata"/><Relationship Id="rId16" Type="http://schemas.openxmlformats.org/officeDocument/2006/relationships/font" Target="fonts/PlayfairDisplay-regular.fntdata"/><Relationship Id="rId5" Type="http://schemas.openxmlformats.org/officeDocument/2006/relationships/slide" Target="slides/slide1.xml"/><Relationship Id="rId19" Type="http://schemas.openxmlformats.org/officeDocument/2006/relationships/font" Target="fonts/PlayfairDisplay-boldItalic.fntdata"/><Relationship Id="rId6" Type="http://schemas.openxmlformats.org/officeDocument/2006/relationships/slide" Target="slides/slide2.xml"/><Relationship Id="rId18" Type="http://schemas.openxmlformats.org/officeDocument/2006/relationships/font" Target="fonts/PlayfairDisplay-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777ed506a_6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777ed506a_6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777ed506a_6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777ed506a_5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3f777ed506a_5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3f777ed506a_5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777ed506a_5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3f777ed506a_5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3f777ed506a_5_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3fabd080be6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3fabd080be6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3fabd080be6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777ed506a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g3f777ed506a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g3f777ed506a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777ed506a_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3f777ed506a_4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3f777ed506a_4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abd080be6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3fabd080be6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3fabd080be6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5.jpg"/><Relationship Id="rId5" Type="http://schemas.openxmlformats.org/officeDocument/2006/relationships/image" Target="../media/image8.jpg"/><Relationship Id="rId6" Type="http://schemas.openxmlformats.org/officeDocument/2006/relationships/image" Target="../media/image2.jpg"/><Relationship Id="rId7" Type="http://schemas.openxmlformats.org/officeDocument/2006/relationships/image" Target="../media/image4.jpg"/><Relationship Id="rId8"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15" name="Shape 15"/>
        <p:cNvGrpSpPr/>
        <p:nvPr/>
      </p:nvGrpSpPr>
      <p:grpSpPr>
        <a:xfrm>
          <a:off x="0" y="0"/>
          <a:ext cx="0" cy="0"/>
          <a:chOff x="0" y="0"/>
          <a:chExt cx="0" cy="0"/>
        </a:xfrm>
      </p:grpSpPr>
      <p:sp>
        <p:nvSpPr>
          <p:cNvPr id="16" name="Google Shape;16;g3f777ed506a_6_0"/>
          <p:cNvSpPr/>
          <p:nvPr/>
        </p:nvSpPr>
        <p:spPr>
          <a:xfrm>
            <a:off x="0" y="0"/>
            <a:ext cx="3291900" cy="6858000"/>
          </a:xfrm>
          <a:prstGeom prst="rect">
            <a:avLst/>
          </a:prstGeom>
          <a:solidFill>
            <a:srgbClr val="1A1A1A">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g3f777ed506a_6_0"/>
          <p:cNvSpPr/>
          <p:nvPr/>
        </p:nvSpPr>
        <p:spPr>
          <a:xfrm>
            <a:off x="3291840" y="0"/>
            <a:ext cx="1645800" cy="6858000"/>
          </a:xfrm>
          <a:prstGeom prst="rect">
            <a:avLst/>
          </a:prstGeom>
          <a:solidFill>
            <a:srgbClr val="1A1A1A">
              <a:alpha val="63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g3f777ed506a_6_0"/>
          <p:cNvSpPr/>
          <p:nvPr/>
        </p:nvSpPr>
        <p:spPr>
          <a:xfrm>
            <a:off x="4937760" y="0"/>
            <a:ext cx="1645800" cy="6858000"/>
          </a:xfrm>
          <a:prstGeom prst="rect">
            <a:avLst/>
          </a:prstGeom>
          <a:solidFill>
            <a:srgbClr val="1A1A1A">
              <a:alpha val="478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3f777ed506a_6_0"/>
          <p:cNvSpPr/>
          <p:nvPr/>
        </p:nvSpPr>
        <p:spPr>
          <a:xfrm>
            <a:off x="6583680" y="0"/>
            <a:ext cx="1645800" cy="6858000"/>
          </a:xfrm>
          <a:prstGeom prst="rect">
            <a:avLst/>
          </a:prstGeom>
          <a:solidFill>
            <a:srgbClr val="1A1A1A">
              <a:alpha val="321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g3f777ed506a_6_0"/>
          <p:cNvSpPr/>
          <p:nvPr/>
        </p:nvSpPr>
        <p:spPr>
          <a:xfrm>
            <a:off x="8229600" y="0"/>
            <a:ext cx="1645800" cy="6858000"/>
          </a:xfrm>
          <a:prstGeom prst="rect">
            <a:avLst/>
          </a:prstGeom>
          <a:solidFill>
            <a:srgbClr val="1A1A1A">
              <a:alpha val="16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3f777ed506a_6_0"/>
          <p:cNvSpPr/>
          <p:nvPr/>
        </p:nvSpPr>
        <p:spPr>
          <a:xfrm>
            <a:off x="640080" y="2880360"/>
            <a:ext cx="9601200" cy="1097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800"/>
              <a:buFont typeface="Playfair Display"/>
              <a:buNone/>
            </a:pPr>
            <a:r>
              <a:rPr b="1" i="0" lang="en-US" sz="4800" u="none" cap="none" strike="noStrike">
                <a:solidFill>
                  <a:srgbClr val="FFFFFF"/>
                </a:solidFill>
                <a:latin typeface="Playfair Display"/>
                <a:ea typeface="Playfair Display"/>
                <a:cs typeface="Playfair Display"/>
                <a:sym typeface="Playfair Display"/>
              </a:rPr>
              <a:t>Dancers for </a:t>
            </a:r>
            <a:r>
              <a:rPr b="1" i="1" lang="en-US" sz="4800" u="none" cap="none" strike="noStrike">
                <a:solidFill>
                  <a:srgbClr val="9CAA82"/>
                </a:solidFill>
                <a:latin typeface="Playfair Display"/>
                <a:ea typeface="Playfair Display"/>
                <a:cs typeface="Playfair Display"/>
                <a:sym typeface="Playfair Display"/>
              </a:rPr>
              <a:t>Resilience</a:t>
            </a:r>
            <a:endParaRPr b="0" i="0" sz="4800" u="none" cap="none" strike="noStrike">
              <a:solidFill>
                <a:schemeClr val="dk1"/>
              </a:solidFill>
              <a:latin typeface="Calibri"/>
              <a:ea typeface="Calibri"/>
              <a:cs typeface="Calibri"/>
              <a:sym typeface="Calibri"/>
            </a:endParaRPr>
          </a:p>
        </p:txBody>
      </p:sp>
      <p:sp>
        <p:nvSpPr>
          <p:cNvPr id="22" name="Google Shape;22;g3f777ed506a_6_0"/>
          <p:cNvSpPr/>
          <p:nvPr/>
        </p:nvSpPr>
        <p:spPr>
          <a:xfrm>
            <a:off x="658368" y="3977640"/>
            <a:ext cx="7772400" cy="914400"/>
          </a:xfrm>
          <a:prstGeom prst="rect">
            <a:avLst/>
          </a:prstGeom>
          <a:noFill/>
          <a:ln>
            <a:noFill/>
          </a:ln>
        </p:spPr>
        <p:txBody>
          <a:bodyPr anchorCtr="0" anchor="ctr" bIns="0" lIns="0" spcFirstLastPara="1" rIns="0" wrap="square" tIns="0">
            <a:noAutofit/>
          </a:bodyPr>
          <a:lstStyle/>
          <a:p>
            <a:pPr indent="0" lvl="0" marL="0" rtl="0" algn="l">
              <a:lnSpc>
                <a:spcPct val="141176"/>
              </a:lnSpc>
              <a:spcBef>
                <a:spcPts val="0"/>
              </a:spcBef>
              <a:spcAft>
                <a:spcPts val="0"/>
              </a:spcAft>
              <a:buClr>
                <a:srgbClr val="F0EBE0"/>
              </a:buClr>
              <a:buSzPts val="1700"/>
              <a:buFont typeface="Inter"/>
              <a:buNone/>
            </a:pPr>
            <a:r>
              <a:rPr lang="en-US" sz="1700">
                <a:solidFill>
                  <a:srgbClr val="F0EBE0"/>
                </a:solidFill>
                <a:latin typeface="Inter"/>
                <a:ea typeface="Inter"/>
                <a:cs typeface="Inter"/>
                <a:sym typeface="Inter"/>
              </a:rPr>
              <a:t>Your studio has an audience, a community, and a stage.</a:t>
            </a:r>
            <a:endParaRPr sz="1700">
              <a:solidFill>
                <a:schemeClr val="dk1"/>
              </a:solidFill>
              <a:latin typeface="Calibri"/>
              <a:ea typeface="Calibri"/>
              <a:cs typeface="Calibri"/>
              <a:sym typeface="Calibri"/>
            </a:endParaRPr>
          </a:p>
          <a:p>
            <a:pPr indent="0" lvl="0" marL="0" rtl="0" algn="l">
              <a:lnSpc>
                <a:spcPct val="141176"/>
              </a:lnSpc>
              <a:spcBef>
                <a:spcPts val="0"/>
              </a:spcBef>
              <a:spcAft>
                <a:spcPts val="0"/>
              </a:spcAft>
              <a:buClr>
                <a:srgbClr val="F0EBE0"/>
              </a:buClr>
              <a:buSzPts val="1700"/>
              <a:buFont typeface="Inter"/>
              <a:buNone/>
            </a:pPr>
            <a:r>
              <a:rPr lang="en-US" sz="1700">
                <a:solidFill>
                  <a:srgbClr val="F0EBE0"/>
                </a:solidFill>
                <a:latin typeface="Inter"/>
                <a:ea typeface="Inter"/>
                <a:cs typeface="Inter"/>
                <a:sym typeface="Inter"/>
              </a:rPr>
              <a:t>That's exactly what Ukraine needs right now.</a:t>
            </a:r>
            <a:endParaRPr i="1" sz="1700">
              <a:solidFill>
                <a:srgbClr val="F0EBE0"/>
              </a:solidFill>
              <a:latin typeface="Inter"/>
              <a:ea typeface="Inter"/>
              <a:cs typeface="Inter"/>
              <a:sym typeface="Inter"/>
            </a:endParaRPr>
          </a:p>
        </p:txBody>
      </p:sp>
      <p:sp>
        <p:nvSpPr>
          <p:cNvPr id="23" name="Google Shape;23;g3f777ed506a_6_0"/>
          <p:cNvSpPr/>
          <p:nvPr/>
        </p:nvSpPr>
        <p:spPr>
          <a:xfrm>
            <a:off x="516025" y="5755690"/>
            <a:ext cx="7439400" cy="553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AD6C9"/>
              </a:buClr>
              <a:buSzPts val="1200"/>
              <a:buFont typeface="Inter"/>
              <a:buNone/>
            </a:pPr>
            <a:r>
              <a:rPr b="1" i="0" lang="en-US" sz="1500" u="none" cap="none" strike="noStrike">
                <a:solidFill>
                  <a:srgbClr val="DAD6C9"/>
                </a:solidFill>
                <a:latin typeface="Inter"/>
                <a:ea typeface="Inter"/>
                <a:cs typeface="Inter"/>
                <a:sym typeface="Inter"/>
              </a:rPr>
              <a:t>Impact &amp; Inspiration </a:t>
            </a:r>
            <a:endParaRPr b="0" i="0" sz="1500" u="none" cap="none" strike="noStrike">
              <a:solidFill>
                <a:schemeClr val="dk1"/>
              </a:solidFill>
              <a:latin typeface="Calibri"/>
              <a:ea typeface="Calibri"/>
              <a:cs typeface="Calibri"/>
              <a:sym typeface="Calibri"/>
            </a:endParaRPr>
          </a:p>
        </p:txBody>
      </p:sp>
      <p:sp>
        <p:nvSpPr>
          <p:cNvPr id="24" name="Google Shape;24;g3f777ed506a_6_0"/>
          <p:cNvSpPr/>
          <p:nvPr/>
        </p:nvSpPr>
        <p:spPr>
          <a:xfrm>
            <a:off x="516030" y="6218027"/>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900"/>
              <a:buFont typeface="Inter"/>
              <a:buNone/>
            </a:pPr>
            <a:r>
              <a:rPr b="1" i="0" lang="en-US" sz="1200" u="none" cap="none" strike="noStrike">
                <a:solidFill>
                  <a:srgbClr val="B5B2A6"/>
                </a:solidFill>
                <a:latin typeface="Inter"/>
                <a:ea typeface="Inter"/>
                <a:cs typeface="Inter"/>
                <a:sym typeface="Inter"/>
              </a:rPr>
              <a:t>UKRAINIANPATRIOT.ORG</a:t>
            </a:r>
            <a:endParaRPr b="0" i="0" sz="1200" u="none" cap="none" strike="noStrike">
              <a:solidFill>
                <a:schemeClr val="dk1"/>
              </a:solidFill>
              <a:latin typeface="Calibri"/>
              <a:ea typeface="Calibri"/>
              <a:cs typeface="Calibri"/>
              <a:sym typeface="Calibri"/>
            </a:endParaRPr>
          </a:p>
        </p:txBody>
      </p:sp>
      <p:sp>
        <p:nvSpPr>
          <p:cNvPr id="25" name="Google Shape;25;g3f777ed506a_6_0"/>
          <p:cNvSpPr txBox="1"/>
          <p:nvPr/>
        </p:nvSpPr>
        <p:spPr>
          <a:xfrm>
            <a:off x="13400750" y="4565450"/>
            <a:ext cx="10882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26" name="Google Shape;26;g3f777ed506a_6_0" title="ChatGPT Image Aug 20, 2026, 04_17_10 PM.png"/>
          <p:cNvPicPr preferRelativeResize="0"/>
          <p:nvPr/>
        </p:nvPicPr>
        <p:blipFill>
          <a:blip r:embed="rId3">
            <a:alphaModFix/>
          </a:blip>
          <a:stretch>
            <a:fillRect/>
          </a:stretch>
        </p:blipFill>
        <p:spPr>
          <a:xfrm>
            <a:off x="8367275" y="81150"/>
            <a:ext cx="3344451" cy="1097400"/>
          </a:xfrm>
          <a:prstGeom prst="rect">
            <a:avLst/>
          </a:prstGeom>
          <a:solidFill>
            <a:srgbClr val="1A1A1A">
              <a:alpha val="16080"/>
            </a:srgbClr>
          </a:solidFill>
          <a:ln>
            <a:noFill/>
          </a:ln>
        </p:spPr>
      </p:pic>
      <p:pic>
        <p:nvPicPr>
          <p:cNvPr id="27" name="Google Shape;27;g3f777ed506a_6_0" title="UP Logo White Stacked.png"/>
          <p:cNvPicPr preferRelativeResize="0"/>
          <p:nvPr/>
        </p:nvPicPr>
        <p:blipFill>
          <a:blip r:embed="rId4">
            <a:alphaModFix/>
          </a:blip>
          <a:stretch>
            <a:fillRect/>
          </a:stretch>
        </p:blipFill>
        <p:spPr>
          <a:xfrm>
            <a:off x="250900" y="-302451"/>
            <a:ext cx="2344250" cy="234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3" name="Shape 203"/>
        <p:cNvGrpSpPr/>
        <p:nvPr/>
      </p:nvGrpSpPr>
      <p:grpSpPr>
        <a:xfrm>
          <a:off x="0" y="0"/>
          <a:ext cx="0" cy="0"/>
          <a:chOff x="0" y="0"/>
          <a:chExt cx="0" cy="0"/>
        </a:xfrm>
      </p:grpSpPr>
      <p:sp>
        <p:nvSpPr>
          <p:cNvPr id="204" name="Google Shape;204;g3f777ed506a_5_34"/>
          <p:cNvSpPr/>
          <p:nvPr/>
        </p:nvSpPr>
        <p:spPr>
          <a:xfrm>
            <a:off x="640080" y="457200"/>
            <a:ext cx="73152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5240"/>
              </a:buClr>
              <a:buSzPts val="1100"/>
              <a:buFont typeface="Inter"/>
              <a:buNone/>
            </a:pPr>
            <a:r>
              <a:rPr b="1" i="0" lang="en-US" sz="1100" u="none" cap="none" strike="noStrike">
                <a:solidFill>
                  <a:srgbClr val="4A5240"/>
                </a:solidFill>
                <a:latin typeface="Inter"/>
                <a:ea typeface="Inter"/>
                <a:cs typeface="Inter"/>
                <a:sym typeface="Inter"/>
              </a:rPr>
              <a:t>WHY NOW, WHY YOU</a:t>
            </a:r>
            <a:endParaRPr b="0" i="0" sz="1100" u="none" cap="none" strike="noStrike">
              <a:solidFill>
                <a:schemeClr val="dk1"/>
              </a:solidFill>
              <a:latin typeface="Calibri"/>
              <a:ea typeface="Calibri"/>
              <a:cs typeface="Calibri"/>
              <a:sym typeface="Calibri"/>
            </a:endParaRPr>
          </a:p>
        </p:txBody>
      </p:sp>
      <p:sp>
        <p:nvSpPr>
          <p:cNvPr id="205" name="Google Shape;205;g3f777ed506a_5_34"/>
          <p:cNvSpPr/>
          <p:nvPr/>
        </p:nvSpPr>
        <p:spPr>
          <a:xfrm>
            <a:off x="640080" y="995995"/>
            <a:ext cx="6400800" cy="1371600"/>
          </a:xfrm>
          <a:prstGeom prst="rect">
            <a:avLst/>
          </a:prstGeom>
          <a:noFill/>
          <a:ln>
            <a:noFill/>
          </a:ln>
        </p:spPr>
        <p:txBody>
          <a:bodyPr anchorCtr="0" anchor="ctr" bIns="0" lIns="0" spcFirstLastPara="1" rIns="0" wrap="square" tIns="0">
            <a:noAutofit/>
          </a:bodyPr>
          <a:lstStyle/>
          <a:p>
            <a:pPr indent="0" lvl="0" marL="0" marR="0" rtl="0" algn="l">
              <a:lnSpc>
                <a:spcPct val="114285"/>
              </a:lnSpc>
              <a:spcBef>
                <a:spcPts val="0"/>
              </a:spcBef>
              <a:spcAft>
                <a:spcPts val="0"/>
              </a:spcAft>
              <a:buClr>
                <a:srgbClr val="0D0D0D"/>
              </a:buClr>
              <a:buSzPts val="2800"/>
              <a:buFont typeface="Playfair Display"/>
              <a:buNone/>
            </a:pPr>
            <a:r>
              <a:rPr b="1" i="0" lang="en-US" sz="2800" u="none" cap="none" strike="noStrike">
                <a:solidFill>
                  <a:srgbClr val="0D0D0D"/>
                </a:solidFill>
                <a:latin typeface="Playfair Display"/>
                <a:ea typeface="Playfair Display"/>
                <a:cs typeface="Playfair Display"/>
                <a:sym typeface="Playfair Display"/>
              </a:rPr>
              <a:t>Ukraine is still fighting for its survival.</a:t>
            </a:r>
            <a:endParaRPr b="0" i="0" sz="2800" u="none" cap="none" strike="noStrike">
              <a:solidFill>
                <a:schemeClr val="dk1"/>
              </a:solidFill>
              <a:latin typeface="Calibri"/>
              <a:ea typeface="Calibri"/>
              <a:cs typeface="Calibri"/>
              <a:sym typeface="Calibri"/>
            </a:endParaRPr>
          </a:p>
        </p:txBody>
      </p:sp>
      <p:sp>
        <p:nvSpPr>
          <p:cNvPr id="206" name="Google Shape;206;g3f777ed506a_5_34"/>
          <p:cNvSpPr/>
          <p:nvPr/>
        </p:nvSpPr>
        <p:spPr>
          <a:xfrm>
            <a:off x="640080" y="2459675"/>
            <a:ext cx="6400800" cy="2377500"/>
          </a:xfrm>
          <a:prstGeom prst="rect">
            <a:avLst/>
          </a:prstGeom>
          <a:noFill/>
          <a:ln>
            <a:noFill/>
          </a:ln>
        </p:spPr>
        <p:txBody>
          <a:bodyPr anchorCtr="0" anchor="ctr" bIns="0" lIns="0" spcFirstLastPara="1" rIns="0" wrap="square" tIns="0">
            <a:noAutofit/>
          </a:bodyPr>
          <a:lstStyle/>
          <a:p>
            <a:pPr indent="0" lvl="0" marL="0" marR="0" rtl="0" algn="l">
              <a:lnSpc>
                <a:spcPct val="153846"/>
              </a:lnSpc>
              <a:spcBef>
                <a:spcPts val="0"/>
              </a:spcBef>
              <a:spcAft>
                <a:spcPts val="0"/>
              </a:spcAft>
              <a:buClr>
                <a:srgbClr val="3A3A3A"/>
              </a:buClr>
              <a:buSzPts val="1300"/>
              <a:buFont typeface="Inter"/>
              <a:buNone/>
            </a:pPr>
            <a:r>
              <a:rPr b="0" i="0" lang="en-US" sz="1300" u="none" cap="none" strike="noStrike">
                <a:solidFill>
                  <a:srgbClr val="3A3A3A"/>
                </a:solidFill>
                <a:latin typeface="Inter"/>
                <a:ea typeface="Inter"/>
                <a:cs typeface="Inter"/>
                <a:sym typeface="Inter"/>
              </a:rPr>
              <a:t>Homes have been destroyed, families displaced, and culture itself is under attack. Amid the chaos, we protect more than land — we protect our people, our identity, and the right to joy.</a:t>
            </a:r>
            <a:endParaRPr b="0" i="0" sz="1300" u="none" cap="none" strike="noStrike">
              <a:solidFill>
                <a:schemeClr val="dk1"/>
              </a:solidFill>
              <a:latin typeface="Calibri"/>
              <a:ea typeface="Calibri"/>
              <a:cs typeface="Calibri"/>
              <a:sym typeface="Calibri"/>
            </a:endParaRPr>
          </a:p>
          <a:p>
            <a:pPr indent="0" lvl="0" marL="0" marR="0" rtl="0" algn="l">
              <a:lnSpc>
                <a:spcPct val="153846"/>
              </a:lnSpc>
              <a:spcBef>
                <a:spcPts val="0"/>
              </a:spcBef>
              <a:spcAft>
                <a:spcPts val="0"/>
              </a:spcAft>
              <a:buClr>
                <a:schemeClr val="dk1"/>
              </a:buClr>
              <a:buSzPts val="1300"/>
              <a:buFont typeface="Calibri"/>
              <a:buNone/>
            </a:pPr>
            <a:r>
              <a:t/>
            </a:r>
            <a:endParaRPr b="0" i="0" sz="1300" u="none" cap="none" strike="noStrike">
              <a:solidFill>
                <a:schemeClr val="dk1"/>
              </a:solidFill>
              <a:latin typeface="Calibri"/>
              <a:ea typeface="Calibri"/>
              <a:cs typeface="Calibri"/>
              <a:sym typeface="Calibri"/>
            </a:endParaRPr>
          </a:p>
          <a:p>
            <a:pPr indent="0" lvl="0" marL="0" marR="0" rtl="0" algn="l">
              <a:lnSpc>
                <a:spcPct val="153846"/>
              </a:lnSpc>
              <a:spcBef>
                <a:spcPts val="0"/>
              </a:spcBef>
              <a:spcAft>
                <a:spcPts val="0"/>
              </a:spcAft>
              <a:buClr>
                <a:srgbClr val="3A3A3A"/>
              </a:buClr>
              <a:buSzPts val="1300"/>
              <a:buFont typeface="Inter"/>
              <a:buNone/>
            </a:pPr>
            <a:r>
              <a:rPr b="0" i="0" lang="en-US" sz="1300" u="none" cap="none" strike="noStrike">
                <a:solidFill>
                  <a:srgbClr val="3A3A3A"/>
                </a:solidFill>
                <a:latin typeface="Inter"/>
                <a:ea typeface="Inter"/>
                <a:cs typeface="Inter"/>
                <a:sym typeface="Inter"/>
              </a:rPr>
              <a:t>Many of our team members, from our founder to warehouse volunteers to frontline aid workers, are dancers who have swapped the stage for the humanitarian frontlines. We have never stopped believing in the power of rhythm, movement, and community.</a:t>
            </a:r>
            <a:endParaRPr b="0" i="0" sz="1300" u="none" cap="none" strike="noStrike">
              <a:solidFill>
                <a:schemeClr val="dk1"/>
              </a:solidFill>
              <a:latin typeface="Calibri"/>
              <a:ea typeface="Calibri"/>
              <a:cs typeface="Calibri"/>
              <a:sym typeface="Calibri"/>
            </a:endParaRPr>
          </a:p>
        </p:txBody>
      </p:sp>
      <p:sp>
        <p:nvSpPr>
          <p:cNvPr id="207" name="Google Shape;207;g3f777ed506a_5_34"/>
          <p:cNvSpPr/>
          <p:nvPr/>
        </p:nvSpPr>
        <p:spPr>
          <a:xfrm>
            <a:off x="640080" y="5257800"/>
            <a:ext cx="6400800" cy="100590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0D0D0D"/>
              </a:buClr>
              <a:buSzPts val="1500"/>
              <a:buFont typeface="Playfair Display"/>
              <a:buNone/>
            </a:pPr>
            <a:r>
              <a:rPr b="1" i="1" lang="en-US" sz="1500" u="none" cap="none" strike="noStrike">
                <a:solidFill>
                  <a:srgbClr val="0D0D0D"/>
                </a:solidFill>
                <a:latin typeface="Playfair Display"/>
                <a:ea typeface="Playfair Display"/>
                <a:cs typeface="Playfair Display"/>
                <a:sym typeface="Playfair Display"/>
              </a:rPr>
              <a:t>Dance schools around the world are more than performance groups — you are guardians of culture, builders of identity, and now, partners in healing.</a:t>
            </a:r>
            <a:endParaRPr b="0" i="0" sz="1500" u="none" cap="none" strike="noStrike">
              <a:solidFill>
                <a:schemeClr val="dk1"/>
              </a:solidFill>
              <a:latin typeface="Calibri"/>
              <a:ea typeface="Calibri"/>
              <a:cs typeface="Calibri"/>
              <a:sym typeface="Calibri"/>
            </a:endParaRPr>
          </a:p>
        </p:txBody>
      </p:sp>
      <p:sp>
        <p:nvSpPr>
          <p:cNvPr id="208" name="Google Shape;208;g3f777ed506a_5_34"/>
          <p:cNvSpPr/>
          <p:nvPr/>
        </p:nvSpPr>
        <p:spPr>
          <a:xfrm>
            <a:off x="640080" y="647395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pic>
        <p:nvPicPr>
          <p:cNvPr id="209" name="Google Shape;209;g3f777ed506a_5_34" title="Kaitlyn.jpeg"/>
          <p:cNvPicPr preferRelativeResize="0"/>
          <p:nvPr/>
        </p:nvPicPr>
        <p:blipFill rotWithShape="1">
          <a:blip r:embed="rId3">
            <a:alphaModFix/>
          </a:blip>
          <a:srcRect b="49634" l="35543" r="35543" t="21451"/>
          <a:stretch/>
        </p:blipFill>
        <p:spPr>
          <a:xfrm>
            <a:off x="9696325" y="2398851"/>
            <a:ext cx="1373207" cy="2060298"/>
          </a:xfrm>
          <a:prstGeom prst="rect">
            <a:avLst/>
          </a:prstGeom>
          <a:noFill/>
          <a:ln>
            <a:noFill/>
          </a:ln>
        </p:spPr>
      </p:pic>
      <p:pic>
        <p:nvPicPr>
          <p:cNvPr id="210" name="Google Shape;210;g3f777ed506a_5_34" title="Sarah.jpg"/>
          <p:cNvPicPr preferRelativeResize="0"/>
          <p:nvPr/>
        </p:nvPicPr>
        <p:blipFill rotWithShape="1">
          <a:blip r:embed="rId4">
            <a:alphaModFix/>
          </a:blip>
          <a:srcRect b="53605" l="39500" r="34068" t="13514"/>
          <a:stretch/>
        </p:blipFill>
        <p:spPr>
          <a:xfrm>
            <a:off x="8139200" y="207975"/>
            <a:ext cx="1373199" cy="2060300"/>
          </a:xfrm>
          <a:prstGeom prst="rect">
            <a:avLst/>
          </a:prstGeom>
          <a:noFill/>
          <a:ln>
            <a:noFill/>
          </a:ln>
        </p:spPr>
      </p:pic>
      <p:pic>
        <p:nvPicPr>
          <p:cNvPr id="211" name="Google Shape;211;g3f777ed506a_5_34" title="D's Landing Page Photo.JPG"/>
          <p:cNvPicPr preferRelativeResize="0"/>
          <p:nvPr/>
        </p:nvPicPr>
        <p:blipFill rotWithShape="1">
          <a:blip r:embed="rId5">
            <a:alphaModFix/>
          </a:blip>
          <a:srcRect b="0" l="5563" r="5572" t="0"/>
          <a:stretch/>
        </p:blipFill>
        <p:spPr>
          <a:xfrm>
            <a:off x="9696325" y="4589713"/>
            <a:ext cx="1373199" cy="2060324"/>
          </a:xfrm>
          <a:prstGeom prst="rect">
            <a:avLst/>
          </a:prstGeom>
          <a:noFill/>
          <a:ln>
            <a:noFill/>
          </a:ln>
        </p:spPr>
      </p:pic>
      <p:pic>
        <p:nvPicPr>
          <p:cNvPr id="212" name="Google Shape;212;g3f777ed506a_5_34" title="Ukrainian_Patriot_dancer_Kaitlin_V.jpg"/>
          <p:cNvPicPr preferRelativeResize="0"/>
          <p:nvPr/>
        </p:nvPicPr>
        <p:blipFill rotWithShape="1">
          <a:blip r:embed="rId6">
            <a:alphaModFix/>
          </a:blip>
          <a:srcRect b="0" l="27759" r="5592" t="0"/>
          <a:stretch/>
        </p:blipFill>
        <p:spPr>
          <a:xfrm>
            <a:off x="8139200" y="4589725"/>
            <a:ext cx="1373200" cy="2060300"/>
          </a:xfrm>
          <a:prstGeom prst="rect">
            <a:avLst/>
          </a:prstGeom>
          <a:noFill/>
          <a:ln>
            <a:noFill/>
          </a:ln>
        </p:spPr>
      </p:pic>
      <p:pic>
        <p:nvPicPr>
          <p:cNvPr id="213" name="Google Shape;213;g3f777ed506a_5_34" title="signal-2025-10-04-180846.jpeg"/>
          <p:cNvPicPr preferRelativeResize="0"/>
          <p:nvPr/>
        </p:nvPicPr>
        <p:blipFill rotWithShape="1">
          <a:blip r:embed="rId7">
            <a:alphaModFix/>
          </a:blip>
          <a:srcRect b="46199" l="19784" r="48425" t="16986"/>
          <a:stretch/>
        </p:blipFill>
        <p:spPr>
          <a:xfrm>
            <a:off x="9696325" y="207975"/>
            <a:ext cx="1373199" cy="2060300"/>
          </a:xfrm>
          <a:prstGeom prst="rect">
            <a:avLst/>
          </a:prstGeom>
          <a:noFill/>
          <a:ln>
            <a:noFill/>
          </a:ln>
        </p:spPr>
      </p:pic>
      <p:pic>
        <p:nvPicPr>
          <p:cNvPr id="214" name="Google Shape;214;g3f777ed506a_5_34" title="OI000141.jpg"/>
          <p:cNvPicPr preferRelativeResize="0"/>
          <p:nvPr/>
        </p:nvPicPr>
        <p:blipFill rotWithShape="1">
          <a:blip r:embed="rId8">
            <a:alphaModFix/>
          </a:blip>
          <a:srcRect b="0" l="25726" r="54269" t="56848"/>
          <a:stretch/>
        </p:blipFill>
        <p:spPr>
          <a:xfrm>
            <a:off x="8139200" y="2414247"/>
            <a:ext cx="1373199" cy="20295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219" name="Shape 219"/>
        <p:cNvGrpSpPr/>
        <p:nvPr/>
      </p:nvGrpSpPr>
      <p:grpSpPr>
        <a:xfrm>
          <a:off x="0" y="0"/>
          <a:ext cx="0" cy="0"/>
          <a:chOff x="0" y="0"/>
          <a:chExt cx="0" cy="0"/>
        </a:xfrm>
      </p:grpSpPr>
      <p:sp>
        <p:nvSpPr>
          <p:cNvPr id="220" name="Google Shape;220;g3f777ed506a_5_44"/>
          <p:cNvSpPr/>
          <p:nvPr/>
        </p:nvSpPr>
        <p:spPr>
          <a:xfrm>
            <a:off x="559780" y="663630"/>
            <a:ext cx="91440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200"/>
              <a:buFont typeface="Playfair Display"/>
              <a:buNone/>
            </a:pPr>
            <a:r>
              <a:rPr b="1" i="1" lang="en-US" sz="3200" u="none" cap="none" strike="noStrike">
                <a:solidFill>
                  <a:srgbClr val="FFFFFF"/>
                </a:solidFill>
                <a:latin typeface="Playfair Display"/>
                <a:ea typeface="Playfair Display"/>
                <a:cs typeface="Playfair Display"/>
                <a:sym typeface="Playfair Display"/>
              </a:rPr>
              <a:t>Take your first step today.</a:t>
            </a:r>
            <a:endParaRPr b="0" i="0" sz="3200" u="none" cap="none" strike="noStrike">
              <a:solidFill>
                <a:schemeClr val="dk1"/>
              </a:solidFill>
              <a:latin typeface="Calibri"/>
              <a:ea typeface="Calibri"/>
              <a:cs typeface="Calibri"/>
              <a:sym typeface="Calibri"/>
            </a:endParaRPr>
          </a:p>
        </p:txBody>
      </p:sp>
      <p:sp>
        <p:nvSpPr>
          <p:cNvPr id="221" name="Google Shape;221;g3f777ed506a_5_44"/>
          <p:cNvSpPr/>
          <p:nvPr/>
        </p:nvSpPr>
        <p:spPr>
          <a:xfrm>
            <a:off x="640080" y="2057400"/>
            <a:ext cx="7772400" cy="914400"/>
          </a:xfrm>
          <a:prstGeom prst="rect">
            <a:avLst/>
          </a:prstGeom>
          <a:noFill/>
          <a:ln>
            <a:noFill/>
          </a:ln>
        </p:spPr>
        <p:txBody>
          <a:bodyPr anchorCtr="0" anchor="ctr" bIns="0" lIns="0" spcFirstLastPara="1" rIns="0" wrap="square" tIns="0">
            <a:noAutofit/>
          </a:bodyPr>
          <a:lstStyle/>
          <a:p>
            <a:pPr indent="0" lvl="0" marL="0" marR="0" rtl="0" algn="l">
              <a:lnSpc>
                <a:spcPct val="142857"/>
              </a:lnSpc>
              <a:spcBef>
                <a:spcPts val="0"/>
              </a:spcBef>
              <a:spcAft>
                <a:spcPts val="0"/>
              </a:spcAft>
              <a:buClr>
                <a:srgbClr val="DAD6C9"/>
              </a:buClr>
              <a:buSzPts val="1400"/>
              <a:buFont typeface="Inter"/>
              <a:buNone/>
            </a:pPr>
            <a:r>
              <a:rPr b="0" i="0" lang="en-US" sz="1400" u="none" cap="none" strike="noStrike">
                <a:solidFill>
                  <a:schemeClr val="lt1"/>
                </a:solidFill>
                <a:latin typeface="Inter"/>
                <a:ea typeface="Inter"/>
                <a:cs typeface="Inter"/>
                <a:sym typeface="Inter"/>
              </a:rPr>
              <a:t>Your </a:t>
            </a:r>
            <a:r>
              <a:rPr lang="en-US">
                <a:solidFill>
                  <a:schemeClr val="lt1"/>
                </a:solidFill>
                <a:latin typeface="Inter"/>
                <a:ea typeface="Inter"/>
                <a:cs typeface="Inter"/>
                <a:sym typeface="Inter"/>
              </a:rPr>
              <a:t>dance community</a:t>
            </a:r>
            <a:r>
              <a:rPr b="0" i="0" lang="en-US" sz="1400" u="none" cap="none" strike="noStrike">
                <a:solidFill>
                  <a:schemeClr val="lt1"/>
                </a:solidFill>
                <a:latin typeface="Inter"/>
                <a:ea typeface="Inter"/>
                <a:cs typeface="Inter"/>
                <a:sym typeface="Inter"/>
              </a:rPr>
              <a:t> can start tomorrow. Once you choose your month, we'll send you your fundraising toolkit, social media pack, and stories from the field to inspire your dancers and audience.</a:t>
            </a:r>
            <a:endParaRPr b="0" i="0" sz="1400" u="none" cap="none" strike="noStrike">
              <a:solidFill>
                <a:schemeClr val="lt1"/>
              </a:solidFill>
              <a:latin typeface="Calibri"/>
              <a:ea typeface="Calibri"/>
              <a:cs typeface="Calibri"/>
              <a:sym typeface="Calibri"/>
            </a:endParaRPr>
          </a:p>
        </p:txBody>
      </p:sp>
      <p:sp>
        <p:nvSpPr>
          <p:cNvPr id="222" name="Google Shape;222;g3f777ed506a_5_44"/>
          <p:cNvSpPr/>
          <p:nvPr/>
        </p:nvSpPr>
        <p:spPr>
          <a:xfrm>
            <a:off x="559780" y="5636740"/>
            <a:ext cx="73152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Inter"/>
              <a:buNone/>
            </a:pPr>
            <a:r>
              <a:rPr b="1" lang="en-US" sz="1300">
                <a:solidFill>
                  <a:srgbClr val="FFFFFF"/>
                </a:solidFill>
                <a:latin typeface="Inter"/>
                <a:ea typeface="Inter"/>
                <a:cs typeface="Inter"/>
                <a:sym typeface="Inter"/>
              </a:rPr>
              <a:t>dance</a:t>
            </a:r>
            <a:r>
              <a:rPr b="1" i="0" lang="en-US" sz="1300" u="none" cap="none" strike="noStrike">
                <a:solidFill>
                  <a:srgbClr val="FFFFFF"/>
                </a:solidFill>
                <a:latin typeface="Inter"/>
                <a:ea typeface="Inter"/>
                <a:cs typeface="Inter"/>
                <a:sym typeface="Inter"/>
              </a:rPr>
              <a:t>@ukrainianpatriot.org</a:t>
            </a:r>
            <a:endParaRPr b="0" i="0" sz="1300" u="none" cap="none" strike="noStrike">
              <a:solidFill>
                <a:schemeClr val="dk1"/>
              </a:solidFill>
              <a:latin typeface="Calibri"/>
              <a:ea typeface="Calibri"/>
              <a:cs typeface="Calibri"/>
              <a:sym typeface="Calibri"/>
            </a:endParaRPr>
          </a:p>
        </p:txBody>
      </p:sp>
      <p:sp>
        <p:nvSpPr>
          <p:cNvPr id="223" name="Google Shape;223;g3f777ed506a_5_44"/>
          <p:cNvSpPr/>
          <p:nvPr/>
        </p:nvSpPr>
        <p:spPr>
          <a:xfrm>
            <a:off x="559780" y="5271045"/>
            <a:ext cx="73152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Inter"/>
              <a:buNone/>
            </a:pPr>
            <a:r>
              <a:rPr b="1" i="0" lang="en-US" sz="1300" u="none" cap="none" strike="noStrike">
                <a:solidFill>
                  <a:srgbClr val="FFFFFF"/>
                </a:solidFill>
                <a:latin typeface="Inter"/>
                <a:ea typeface="Inter"/>
                <a:cs typeface="Inter"/>
                <a:sym typeface="Inter"/>
              </a:rPr>
              <a:t>ukrainianpatriot.org/frontline-dance-collective</a:t>
            </a:r>
            <a:endParaRPr b="0" i="0" sz="1300" u="none" cap="none" strike="noStrike">
              <a:solidFill>
                <a:schemeClr val="dk1"/>
              </a:solidFill>
              <a:latin typeface="Calibri"/>
              <a:ea typeface="Calibri"/>
              <a:cs typeface="Calibri"/>
              <a:sym typeface="Calibri"/>
            </a:endParaRPr>
          </a:p>
        </p:txBody>
      </p:sp>
      <p:sp>
        <p:nvSpPr>
          <p:cNvPr id="224" name="Google Shape;224;g3f777ed506a_5_44"/>
          <p:cNvSpPr/>
          <p:nvPr/>
        </p:nvSpPr>
        <p:spPr>
          <a:xfrm>
            <a:off x="559780" y="3309485"/>
            <a:ext cx="5669400" cy="1371600"/>
          </a:xfrm>
          <a:prstGeom prst="roundRect">
            <a:avLst>
              <a:gd fmla="val 6667" name="adj"/>
            </a:avLst>
          </a:prstGeom>
          <a:solidFill>
            <a:srgbClr val="1A1A1A"/>
          </a:solidFill>
          <a:ln>
            <a:noFill/>
          </a:ln>
        </p:spPr>
        <p:txBody>
          <a:bodyPr anchorCtr="0" anchor="ctr" bIns="91425" lIns="91425" spcFirstLastPara="1" rIns="91425" wrap="square" tIns="91425">
            <a:noAutofit/>
          </a:bodyPr>
          <a:lstStyle/>
          <a:p>
            <a:pPr indent="0" lvl="0" marL="0" rtl="0" algn="l">
              <a:lnSpc>
                <a:spcPct val="143000"/>
              </a:lnSpc>
              <a:spcBef>
                <a:spcPts val="0"/>
              </a:spcBef>
              <a:spcAft>
                <a:spcPts val="0"/>
              </a:spcAft>
              <a:buClr>
                <a:schemeClr val="dk1"/>
              </a:buClr>
              <a:buSzPts val="1100"/>
              <a:buFont typeface="Arial"/>
              <a:buNone/>
            </a:pPr>
            <a:r>
              <a:rPr lang="en-US">
                <a:solidFill>
                  <a:srgbClr val="9CAA82"/>
                </a:solidFill>
                <a:latin typeface="Inter"/>
                <a:ea typeface="Inter"/>
                <a:cs typeface="Inter"/>
                <a:sym typeface="Inter"/>
              </a:rPr>
              <a:t>Together, we rebuild. </a:t>
            </a:r>
            <a:endParaRPr>
              <a:solidFill>
                <a:srgbClr val="9CAA82"/>
              </a:solidFill>
              <a:latin typeface="Inter"/>
              <a:ea typeface="Inter"/>
              <a:cs typeface="Inter"/>
              <a:sym typeface="Inter"/>
            </a:endParaRPr>
          </a:p>
          <a:p>
            <a:pPr indent="0" lvl="0" marL="0" rtl="0" algn="l">
              <a:lnSpc>
                <a:spcPct val="143000"/>
              </a:lnSpc>
              <a:spcBef>
                <a:spcPts val="0"/>
              </a:spcBef>
              <a:spcAft>
                <a:spcPts val="0"/>
              </a:spcAft>
              <a:buClr>
                <a:schemeClr val="dk1"/>
              </a:buClr>
              <a:buSzPts val="1100"/>
              <a:buFont typeface="Arial"/>
              <a:buNone/>
            </a:pPr>
            <a:r>
              <a:rPr lang="en-US">
                <a:solidFill>
                  <a:srgbClr val="9CAA82"/>
                </a:solidFill>
                <a:latin typeface="Inter"/>
                <a:ea typeface="Inter"/>
                <a:cs typeface="Inter"/>
                <a:sym typeface="Inter"/>
              </a:rPr>
              <a:t>Together, we rise. </a:t>
            </a:r>
            <a:endParaRPr>
              <a:solidFill>
                <a:srgbClr val="9CAA82"/>
              </a:solidFill>
              <a:latin typeface="Inter"/>
              <a:ea typeface="Inter"/>
              <a:cs typeface="Inter"/>
              <a:sym typeface="Inter"/>
            </a:endParaRPr>
          </a:p>
          <a:p>
            <a:pPr indent="0" lvl="0" marL="0" rtl="0" algn="l">
              <a:lnSpc>
                <a:spcPct val="143000"/>
              </a:lnSpc>
              <a:spcBef>
                <a:spcPts val="0"/>
              </a:spcBef>
              <a:spcAft>
                <a:spcPts val="0"/>
              </a:spcAft>
              <a:buClr>
                <a:schemeClr val="dk1"/>
              </a:buClr>
              <a:buSzPts val="1100"/>
              <a:buFont typeface="Arial"/>
              <a:buNone/>
            </a:pPr>
            <a:r>
              <a:rPr lang="en-US">
                <a:solidFill>
                  <a:srgbClr val="9CAA82"/>
                </a:solidFill>
                <a:latin typeface="Inter"/>
                <a:ea typeface="Inter"/>
                <a:cs typeface="Inter"/>
                <a:sym typeface="Inter"/>
              </a:rPr>
              <a:t>Together, we are Ukrainian Patriot - grounded in light, love, hope and connection. </a:t>
            </a:r>
            <a:endParaRPr sz="100">
              <a:solidFill>
                <a:srgbClr val="9CAA82"/>
              </a:solidFill>
              <a:latin typeface="Inter"/>
              <a:ea typeface="Inter"/>
              <a:cs typeface="Inter"/>
              <a:sym typeface="Inter"/>
            </a:endParaRPr>
          </a:p>
        </p:txBody>
      </p:sp>
      <p:sp>
        <p:nvSpPr>
          <p:cNvPr id="225" name="Google Shape;225;g3f777ed506a_5_44"/>
          <p:cNvSpPr/>
          <p:nvPr/>
        </p:nvSpPr>
        <p:spPr>
          <a:xfrm>
            <a:off x="559780" y="6094377"/>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900"/>
              <a:buFont typeface="Inter"/>
              <a:buNone/>
            </a:pPr>
            <a:r>
              <a:rPr b="1" i="0" lang="en-US" sz="900" u="none" cap="none" strike="noStrike">
                <a:solidFill>
                  <a:srgbClr val="B5B2A6"/>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32" name="Shape 32"/>
        <p:cNvGrpSpPr/>
        <p:nvPr/>
      </p:nvGrpSpPr>
      <p:grpSpPr>
        <a:xfrm>
          <a:off x="0" y="0"/>
          <a:ext cx="0" cy="0"/>
          <a:chOff x="0" y="0"/>
          <a:chExt cx="0" cy="0"/>
        </a:xfrm>
      </p:grpSpPr>
      <p:sp>
        <p:nvSpPr>
          <p:cNvPr id="33" name="Google Shape;33;p3"/>
          <p:cNvSpPr/>
          <p:nvPr/>
        </p:nvSpPr>
        <p:spPr>
          <a:xfrm>
            <a:off x="640080" y="457200"/>
            <a:ext cx="73152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1100"/>
              <a:buFont typeface="Inter"/>
              <a:buNone/>
            </a:pPr>
            <a:r>
              <a:rPr b="1" i="0" lang="en-US" sz="1100" u="none" cap="none" strike="noStrike">
                <a:solidFill>
                  <a:srgbClr val="9CAA82"/>
                </a:solidFill>
                <a:latin typeface="Inter"/>
                <a:ea typeface="Inter"/>
                <a:cs typeface="Inter"/>
                <a:sym typeface="Inter"/>
              </a:rPr>
              <a:t>WHO WE ARE</a:t>
            </a:r>
            <a:endParaRPr b="0" i="0" sz="1100" u="none" cap="none" strike="noStrike">
              <a:solidFill>
                <a:schemeClr val="dk1"/>
              </a:solidFill>
              <a:latin typeface="Calibri"/>
              <a:ea typeface="Calibri"/>
              <a:cs typeface="Calibri"/>
              <a:sym typeface="Calibri"/>
            </a:endParaRPr>
          </a:p>
        </p:txBody>
      </p:sp>
      <p:sp>
        <p:nvSpPr>
          <p:cNvPr id="34" name="Google Shape;34;p3"/>
          <p:cNvSpPr/>
          <p:nvPr/>
        </p:nvSpPr>
        <p:spPr>
          <a:xfrm>
            <a:off x="640080" y="914400"/>
            <a:ext cx="5760600" cy="1280100"/>
          </a:xfrm>
          <a:prstGeom prst="rect">
            <a:avLst/>
          </a:prstGeom>
          <a:noFill/>
          <a:ln>
            <a:noFill/>
          </a:ln>
        </p:spPr>
        <p:txBody>
          <a:bodyPr anchorCtr="0" anchor="ctr" bIns="0" lIns="0" spcFirstLastPara="1" rIns="0" wrap="square" tIns="0">
            <a:noAutofit/>
          </a:bodyPr>
          <a:lstStyle/>
          <a:p>
            <a:pPr indent="0" lvl="0" marL="0" marR="0" rtl="0" algn="l">
              <a:lnSpc>
                <a:spcPct val="116000"/>
              </a:lnSpc>
              <a:spcBef>
                <a:spcPts val="0"/>
              </a:spcBef>
              <a:spcAft>
                <a:spcPts val="0"/>
              </a:spcAft>
              <a:buClr>
                <a:srgbClr val="FFFFFF"/>
              </a:buClr>
              <a:buSzPts val="2500"/>
              <a:buFont typeface="Playfair Display"/>
              <a:buNone/>
            </a:pPr>
            <a:r>
              <a:rPr b="1" i="0" lang="en-US" sz="2500" u="none" cap="none" strike="noStrike">
                <a:solidFill>
                  <a:srgbClr val="FFFFFF"/>
                </a:solidFill>
                <a:latin typeface="Playfair Display"/>
                <a:ea typeface="Playfair Display"/>
                <a:cs typeface="Playfair Display"/>
                <a:sym typeface="Playfair Display"/>
              </a:rPr>
              <a:t>Built by a dancer. </a:t>
            </a:r>
            <a:r>
              <a:rPr b="1" i="1" lang="en-US" sz="2500" u="none" cap="none" strike="noStrike">
                <a:solidFill>
                  <a:srgbClr val="9CAA82"/>
                </a:solidFill>
                <a:latin typeface="Playfair Display"/>
                <a:ea typeface="Playfair Display"/>
                <a:cs typeface="Playfair Display"/>
                <a:sym typeface="Playfair Display"/>
              </a:rPr>
              <a:t>Driven by what's possible.</a:t>
            </a:r>
            <a:endParaRPr b="0" i="0" sz="2500" u="none" cap="none" strike="noStrike">
              <a:solidFill>
                <a:schemeClr val="dk1"/>
              </a:solidFill>
              <a:latin typeface="Calibri"/>
              <a:ea typeface="Calibri"/>
              <a:cs typeface="Calibri"/>
              <a:sym typeface="Calibri"/>
            </a:endParaRPr>
          </a:p>
        </p:txBody>
      </p:sp>
      <p:sp>
        <p:nvSpPr>
          <p:cNvPr id="35" name="Google Shape;35;p3"/>
          <p:cNvSpPr/>
          <p:nvPr/>
        </p:nvSpPr>
        <p:spPr>
          <a:xfrm>
            <a:off x="322575" y="2550049"/>
            <a:ext cx="5486400" cy="2933700"/>
          </a:xfrm>
          <a:prstGeom prst="rect">
            <a:avLst/>
          </a:prstGeom>
          <a:noFill/>
          <a:ln>
            <a:noFill/>
          </a:ln>
        </p:spPr>
        <p:txBody>
          <a:bodyPr anchorCtr="0" anchor="ctr" bIns="0" lIns="0" spcFirstLastPara="1" rIns="0" wrap="square" tIns="0">
            <a:noAutofit/>
          </a:bodyPr>
          <a:lstStyle/>
          <a:p>
            <a:pPr indent="0" lvl="0" marL="0" marR="0" rtl="0" algn="l">
              <a:lnSpc>
                <a:spcPct val="152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Ukrainian Patriot was founded in 2022 by Lana Nicole Niland — a former professional dancer who </a:t>
            </a:r>
            <a:r>
              <a:rPr lang="en-US" sz="1250">
                <a:solidFill>
                  <a:srgbClr val="DAD6C9"/>
                </a:solidFill>
                <a:latin typeface="Inter"/>
                <a:ea typeface="Inter"/>
                <a:cs typeface="Inter"/>
                <a:sym typeface="Inter"/>
              </a:rPr>
              <a:t>was in her home in Kyiv when </a:t>
            </a:r>
            <a:r>
              <a:rPr b="0" i="0" lang="en-US" sz="1250" u="none" cap="none" strike="noStrike">
                <a:solidFill>
                  <a:srgbClr val="DAD6C9"/>
                </a:solidFill>
                <a:latin typeface="Inter"/>
                <a:ea typeface="Inter"/>
                <a:cs typeface="Inter"/>
                <a:sym typeface="Inter"/>
              </a:rPr>
              <a:t>the war beg</a:t>
            </a:r>
            <a:r>
              <a:rPr lang="en-US" sz="1250">
                <a:solidFill>
                  <a:srgbClr val="DAD6C9"/>
                </a:solidFill>
                <a:latin typeface="Inter"/>
                <a:ea typeface="Inter"/>
                <a:cs typeface="Inter"/>
                <a:sym typeface="Inter"/>
              </a:rPr>
              <a:t>a</a:t>
            </a:r>
            <a:r>
              <a:rPr b="0" i="0" lang="en-US" sz="1250" u="none" cap="none" strike="noStrike">
                <a:solidFill>
                  <a:srgbClr val="DAD6C9"/>
                </a:solidFill>
                <a:latin typeface="Inter"/>
                <a:ea typeface="Inter"/>
                <a:cs typeface="Inter"/>
                <a:sym typeface="Inter"/>
              </a:rPr>
              <a:t>n and chose to act. What started as emergency aid has grown into a grassroots organisation running regular missions to the frontline: bringing supplies, medical support, and dance to communities who haven't left.</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chemeClr val="dk1"/>
              </a:buClr>
              <a:buSzPts val="1250"/>
              <a:buFont typeface="Calibri"/>
              <a:buNone/>
            </a:pPr>
            <a:r>
              <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In four+ years, we've reached </a:t>
            </a:r>
            <a:r>
              <a:rPr lang="en-US" sz="1250">
                <a:solidFill>
                  <a:srgbClr val="DAD6C9"/>
                </a:solidFill>
                <a:latin typeface="Inter"/>
                <a:ea typeface="Inter"/>
                <a:cs typeface="Inter"/>
                <a:sym typeface="Inter"/>
              </a:rPr>
              <a:t>thousands</a:t>
            </a:r>
            <a:r>
              <a:rPr b="0" i="0" lang="en-US" sz="1250" u="none" cap="none" strike="noStrike">
                <a:solidFill>
                  <a:srgbClr val="DAD6C9"/>
                </a:solidFill>
                <a:latin typeface="Inter"/>
                <a:ea typeface="Inter"/>
                <a:cs typeface="Inter"/>
                <a:sym typeface="Inter"/>
              </a:rPr>
              <a:t> of people on the ground. Every one of them because someone decided to move.</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chemeClr val="dk1"/>
              </a:buClr>
              <a:buSzPts val="1250"/>
              <a:buFont typeface="Calibri"/>
              <a:buNone/>
            </a:pPr>
            <a:r>
              <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Culture and aid aren't separate things.</a:t>
            </a:r>
            <a:endParaRPr b="0" i="0" sz="1250" u="none" cap="none" strike="noStrike">
              <a:solidFill>
                <a:schemeClr val="dk1"/>
              </a:solidFill>
              <a:latin typeface="Calibri"/>
              <a:ea typeface="Calibri"/>
              <a:cs typeface="Calibri"/>
              <a:sym typeface="Calibri"/>
            </a:endParaRPr>
          </a:p>
        </p:txBody>
      </p:sp>
      <p:sp>
        <p:nvSpPr>
          <p:cNvPr id="36" name="Google Shape;36;p3"/>
          <p:cNvSpPr/>
          <p:nvPr/>
        </p:nvSpPr>
        <p:spPr>
          <a:xfrm>
            <a:off x="2286000" y="5074920"/>
            <a:ext cx="23774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t/>
            </a:r>
            <a:endParaRPr b="0" i="0" sz="1600" u="none" cap="none" strike="noStrike">
              <a:solidFill>
                <a:schemeClr val="dk1"/>
              </a:solidFill>
              <a:latin typeface="Calibri"/>
              <a:ea typeface="Calibri"/>
              <a:cs typeface="Calibri"/>
              <a:sym typeface="Calibri"/>
            </a:endParaRPr>
          </a:p>
        </p:txBody>
      </p:sp>
      <p:sp>
        <p:nvSpPr>
          <p:cNvPr id="37" name="Google Shape;37;p3"/>
          <p:cNvSpPr/>
          <p:nvPr/>
        </p:nvSpPr>
        <p:spPr>
          <a:xfrm>
            <a:off x="4846320" y="5074920"/>
            <a:ext cx="12801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t/>
            </a:r>
            <a:endParaRPr b="0" i="0" sz="2600" u="none" cap="none" strike="noStrike">
              <a:solidFill>
                <a:schemeClr val="dk1"/>
              </a:solidFill>
              <a:latin typeface="Calibri"/>
              <a:ea typeface="Calibri"/>
              <a:cs typeface="Calibri"/>
              <a:sym typeface="Calibri"/>
            </a:endParaRPr>
          </a:p>
        </p:txBody>
      </p:sp>
      <p:sp>
        <p:nvSpPr>
          <p:cNvPr id="38" name="Google Shape;38;p3"/>
          <p:cNvSpPr/>
          <p:nvPr/>
        </p:nvSpPr>
        <p:spPr>
          <a:xfrm>
            <a:off x="6202665" y="5926328"/>
            <a:ext cx="45720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1050"/>
              <a:buFont typeface="Inter"/>
              <a:buNone/>
            </a:pPr>
            <a:r>
              <a:rPr b="0" i="1" lang="en-US" sz="1050" u="none" cap="none" strike="noStrike">
                <a:solidFill>
                  <a:srgbClr val="B5B2A6"/>
                </a:solidFill>
                <a:latin typeface="Inter"/>
                <a:ea typeface="Inter"/>
                <a:cs typeface="Inter"/>
                <a:sym typeface="Inter"/>
              </a:rPr>
              <a:t>Frontline Dance Collective </a:t>
            </a:r>
            <a:endParaRPr b="0" i="0" sz="1050" u="none" cap="none" strike="noStrike">
              <a:solidFill>
                <a:schemeClr val="dk1"/>
              </a:solidFill>
              <a:latin typeface="Calibri"/>
              <a:ea typeface="Calibri"/>
              <a:cs typeface="Calibri"/>
              <a:sym typeface="Calibri"/>
            </a:endParaRPr>
          </a:p>
        </p:txBody>
      </p:sp>
      <p:sp>
        <p:nvSpPr>
          <p:cNvPr id="39" name="Google Shape;39;p3"/>
          <p:cNvSpPr/>
          <p:nvPr/>
        </p:nvSpPr>
        <p:spPr>
          <a:xfrm>
            <a:off x="640080" y="6473952"/>
            <a:ext cx="3657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900"/>
              <a:buFont typeface="Inter"/>
              <a:buNone/>
            </a:pPr>
            <a:r>
              <a:rPr b="1" i="0" lang="en-US" sz="900" u="none" cap="none" strike="noStrike">
                <a:solidFill>
                  <a:srgbClr val="B5B2A6"/>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pic>
        <p:nvPicPr>
          <p:cNvPr id="40" name="Google Shape;40;p3" title="FDCgirl.jpg"/>
          <p:cNvPicPr preferRelativeResize="0"/>
          <p:nvPr/>
        </p:nvPicPr>
        <p:blipFill>
          <a:blip r:embed="rId3">
            <a:alphaModFix/>
          </a:blip>
          <a:stretch>
            <a:fillRect/>
          </a:stretch>
        </p:blipFill>
        <p:spPr>
          <a:xfrm>
            <a:off x="6202675" y="1787229"/>
            <a:ext cx="5925824" cy="395261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0E8"/>
        </a:solidFill>
      </p:bgPr>
    </p:bg>
    <p:spTree>
      <p:nvGrpSpPr>
        <p:cNvPr id="45" name="Shape 45"/>
        <p:cNvGrpSpPr/>
        <p:nvPr/>
      </p:nvGrpSpPr>
      <p:grpSpPr>
        <a:xfrm>
          <a:off x="0" y="0"/>
          <a:ext cx="0" cy="0"/>
          <a:chOff x="0" y="0"/>
          <a:chExt cx="0" cy="0"/>
        </a:xfrm>
      </p:grpSpPr>
      <p:sp>
        <p:nvSpPr>
          <p:cNvPr id="46" name="Google Shape;46;g3fabd080be6_0_14"/>
          <p:cNvSpPr/>
          <p:nvPr/>
        </p:nvSpPr>
        <p:spPr>
          <a:xfrm>
            <a:off x="519150" y="4728150"/>
            <a:ext cx="11153700" cy="965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b="1" lang="en-US">
                <a:solidFill>
                  <a:srgbClr val="6B7355"/>
                </a:solidFill>
                <a:latin typeface="Inter"/>
                <a:ea typeface="Inter"/>
                <a:cs typeface="Inter"/>
                <a:sym typeface="Inter"/>
              </a:rPr>
              <a:t>Our strength lies in our trusted network of Points of Contact (POCs) embedded in local communities. This allows us to assess needs quickly, respond effectively, and ensure every donation makes a real difference. UP is not a large impersonal organisation. We are a dedicated team rooted in compassion, committed to acting with integrity, transparency, and respect. </a:t>
            </a:r>
            <a:endParaRPr b="1" sz="1100">
              <a:solidFill>
                <a:srgbClr val="6B7355"/>
              </a:solidFill>
              <a:latin typeface="Inter"/>
              <a:ea typeface="Inter"/>
              <a:cs typeface="Inter"/>
              <a:sym typeface="Inter"/>
            </a:endParaRPr>
          </a:p>
        </p:txBody>
      </p:sp>
      <p:sp>
        <p:nvSpPr>
          <p:cNvPr id="47" name="Google Shape;47;g3fabd080be6_0_14"/>
          <p:cNvSpPr/>
          <p:nvPr/>
        </p:nvSpPr>
        <p:spPr>
          <a:xfrm>
            <a:off x="519150" y="5850200"/>
            <a:ext cx="11153700" cy="466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b="1" i="1" lang="en-US">
                <a:solidFill>
                  <a:schemeClr val="dk1"/>
                </a:solidFill>
                <a:latin typeface="Inter"/>
                <a:ea typeface="Inter"/>
                <a:cs typeface="Inter"/>
                <a:sym typeface="Inter"/>
              </a:rPr>
              <a:t>Ukrainian Patriot is not only rebuilding what was lost — we are laying the foundations of hope and recovery, grounded in light, love, hope, and connection.</a:t>
            </a:r>
            <a:endParaRPr b="1" i="1" sz="2600" u="none" cap="none" strike="noStrike">
              <a:solidFill>
                <a:schemeClr val="dk1"/>
              </a:solidFill>
              <a:latin typeface="Inter"/>
              <a:ea typeface="Inter"/>
              <a:cs typeface="Inter"/>
              <a:sym typeface="Inter"/>
            </a:endParaRPr>
          </a:p>
        </p:txBody>
      </p:sp>
      <p:sp>
        <p:nvSpPr>
          <p:cNvPr id="48" name="Google Shape;48;g3fabd080be6_0_14"/>
          <p:cNvSpPr/>
          <p:nvPr/>
        </p:nvSpPr>
        <p:spPr>
          <a:xfrm>
            <a:off x="457251" y="264560"/>
            <a:ext cx="2047200" cy="39960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fabd080be6_0_14"/>
          <p:cNvSpPr/>
          <p:nvPr/>
        </p:nvSpPr>
        <p:spPr>
          <a:xfrm>
            <a:off x="570375" y="426825"/>
            <a:ext cx="1891200" cy="466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a:solidFill>
                  <a:srgbClr val="6B7355"/>
                </a:solidFill>
                <a:latin typeface="Inter"/>
                <a:ea typeface="Inter"/>
                <a:cs typeface="Inter"/>
                <a:sym typeface="Inter"/>
              </a:rPr>
              <a:t>HUMANITARIAN AID</a:t>
            </a:r>
            <a:endParaRPr b="1" i="0" u="none" cap="none" strike="noStrike">
              <a:solidFill>
                <a:schemeClr val="dk1"/>
              </a:solidFill>
              <a:latin typeface="Inter"/>
              <a:ea typeface="Inter"/>
              <a:cs typeface="Inter"/>
              <a:sym typeface="Inter"/>
            </a:endParaRPr>
          </a:p>
        </p:txBody>
      </p:sp>
      <p:sp>
        <p:nvSpPr>
          <p:cNvPr id="50" name="Google Shape;50;g3fabd080be6_0_14"/>
          <p:cNvSpPr/>
          <p:nvPr/>
        </p:nvSpPr>
        <p:spPr>
          <a:xfrm>
            <a:off x="554350" y="978100"/>
            <a:ext cx="1708200" cy="2999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We provide food, hygiene kits, warm clothing, and thermal blankets to people living in frontline and recently liberated areas. Every food bag is packed with fresh produce, tinned goods, and a personal touch. </a:t>
            </a:r>
            <a:endParaRPr sz="870">
              <a:solidFill>
                <a:srgbClr val="3A3A3A"/>
              </a:solidFill>
              <a:latin typeface="Inter"/>
              <a:ea typeface="Inter"/>
              <a:cs typeface="Inter"/>
              <a:sym typeface="Inter"/>
            </a:endParaRPr>
          </a:p>
        </p:txBody>
      </p:sp>
      <p:sp>
        <p:nvSpPr>
          <p:cNvPr id="51" name="Google Shape;51;g3fabd080be6_0_14"/>
          <p:cNvSpPr/>
          <p:nvPr/>
        </p:nvSpPr>
        <p:spPr>
          <a:xfrm>
            <a:off x="2782812" y="264550"/>
            <a:ext cx="1891200" cy="39960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fabd080be6_0_14"/>
          <p:cNvSpPr/>
          <p:nvPr/>
        </p:nvSpPr>
        <p:spPr>
          <a:xfrm>
            <a:off x="2971050" y="426823"/>
            <a:ext cx="1514700" cy="640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a:solidFill>
                  <a:srgbClr val="6B7355"/>
                </a:solidFill>
                <a:latin typeface="Inter"/>
                <a:ea typeface="Inter"/>
                <a:cs typeface="Inter"/>
                <a:sym typeface="Inter"/>
              </a:rPr>
              <a:t>MEDICAL SUPPLIES AND EQUIPMENT</a:t>
            </a:r>
            <a:endParaRPr b="0" i="0" u="none" cap="none" strike="noStrike">
              <a:solidFill>
                <a:schemeClr val="dk1"/>
              </a:solidFill>
              <a:latin typeface="Calibri"/>
              <a:ea typeface="Calibri"/>
              <a:cs typeface="Calibri"/>
              <a:sym typeface="Calibri"/>
            </a:endParaRPr>
          </a:p>
        </p:txBody>
      </p:sp>
      <p:sp>
        <p:nvSpPr>
          <p:cNvPr id="53" name="Google Shape;53;g3fabd080be6_0_14"/>
          <p:cNvSpPr/>
          <p:nvPr/>
        </p:nvSpPr>
        <p:spPr>
          <a:xfrm>
            <a:off x="2971038" y="841900"/>
            <a:ext cx="1514700" cy="2841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We support hospitals, medics, and defenders with critical items such as personal protective equipment, wound dressings, mobility aids, and hospital beds. </a:t>
            </a:r>
            <a:endParaRPr b="0" i="0" sz="870" u="none" cap="none" strike="noStrike">
              <a:solidFill>
                <a:schemeClr val="dk1"/>
              </a:solidFill>
              <a:latin typeface="Calibri"/>
              <a:ea typeface="Calibri"/>
              <a:cs typeface="Calibri"/>
              <a:sym typeface="Calibri"/>
            </a:endParaRPr>
          </a:p>
        </p:txBody>
      </p:sp>
      <p:sp>
        <p:nvSpPr>
          <p:cNvPr id="54" name="Google Shape;54;g3fabd080be6_0_14"/>
          <p:cNvSpPr/>
          <p:nvPr/>
        </p:nvSpPr>
        <p:spPr>
          <a:xfrm>
            <a:off x="4995237" y="264550"/>
            <a:ext cx="2047200" cy="39960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fabd080be6_0_14"/>
          <p:cNvSpPr/>
          <p:nvPr/>
        </p:nvSpPr>
        <p:spPr>
          <a:xfrm>
            <a:off x="5114037" y="426823"/>
            <a:ext cx="1809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a:solidFill>
                  <a:srgbClr val="6B7355"/>
                </a:solidFill>
                <a:latin typeface="Inter"/>
                <a:ea typeface="Inter"/>
                <a:cs typeface="Inter"/>
                <a:sym typeface="Inter"/>
              </a:rPr>
              <a:t>PROTECTIVE GEAR</a:t>
            </a:r>
            <a:endParaRPr b="0" i="0" u="none" cap="none" strike="noStrike">
              <a:solidFill>
                <a:schemeClr val="dk1"/>
              </a:solidFill>
              <a:latin typeface="Calibri"/>
              <a:ea typeface="Calibri"/>
              <a:cs typeface="Calibri"/>
              <a:sym typeface="Calibri"/>
            </a:endParaRPr>
          </a:p>
        </p:txBody>
      </p:sp>
      <p:sp>
        <p:nvSpPr>
          <p:cNvPr id="56" name="Google Shape;56;g3fabd080be6_0_14"/>
          <p:cNvSpPr/>
          <p:nvPr/>
        </p:nvSpPr>
        <p:spPr>
          <a:xfrm>
            <a:off x="5109100" y="893625"/>
            <a:ext cx="1514700" cy="2470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We equip civilians, medics, and defenders with </a:t>
            </a:r>
            <a:endParaRPr>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essential items like helmets and protective vests to help save lives in high-risk areas. </a:t>
            </a:r>
            <a:endParaRPr sz="870">
              <a:solidFill>
                <a:srgbClr val="3A3A3A"/>
              </a:solidFill>
              <a:latin typeface="Inter"/>
              <a:ea typeface="Inter"/>
              <a:cs typeface="Inter"/>
              <a:sym typeface="Inter"/>
            </a:endParaRPr>
          </a:p>
        </p:txBody>
      </p:sp>
      <p:sp>
        <p:nvSpPr>
          <p:cNvPr id="57" name="Google Shape;57;g3fabd080be6_0_14"/>
          <p:cNvSpPr/>
          <p:nvPr/>
        </p:nvSpPr>
        <p:spPr>
          <a:xfrm>
            <a:off x="7385090" y="264550"/>
            <a:ext cx="2047200" cy="39960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fabd080be6_0_14"/>
          <p:cNvSpPr/>
          <p:nvPr/>
        </p:nvSpPr>
        <p:spPr>
          <a:xfrm>
            <a:off x="7554600" y="426825"/>
            <a:ext cx="1708200" cy="640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a:solidFill>
                  <a:srgbClr val="6B7355"/>
                </a:solidFill>
                <a:latin typeface="Inter"/>
                <a:ea typeface="Inter"/>
                <a:cs typeface="Inter"/>
                <a:sym typeface="Inter"/>
              </a:rPr>
              <a:t>MENTAL HEALTH AND PTSD RECOVERY</a:t>
            </a:r>
            <a:endParaRPr b="0" i="0" u="none" cap="none" strike="noStrike">
              <a:solidFill>
                <a:schemeClr val="dk1"/>
              </a:solidFill>
              <a:latin typeface="Calibri"/>
              <a:ea typeface="Calibri"/>
              <a:cs typeface="Calibri"/>
              <a:sym typeface="Calibri"/>
            </a:endParaRPr>
          </a:p>
        </p:txBody>
      </p:sp>
      <p:sp>
        <p:nvSpPr>
          <p:cNvPr id="59" name="Google Shape;59;g3fabd080be6_0_14"/>
          <p:cNvSpPr/>
          <p:nvPr/>
        </p:nvSpPr>
        <p:spPr>
          <a:xfrm>
            <a:off x="7551900" y="1242400"/>
            <a:ext cx="1514700" cy="2470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We deliver trauma-</a:t>
            </a:r>
            <a:endParaRPr>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informed programmes that include art and dance as therapy, children’s resilience camps, and community healing sessions. </a:t>
            </a:r>
            <a:endParaRPr sz="870">
              <a:solidFill>
                <a:schemeClr val="dk1"/>
              </a:solidFill>
              <a:latin typeface="Calibri"/>
              <a:ea typeface="Calibri"/>
              <a:cs typeface="Calibri"/>
              <a:sym typeface="Calibri"/>
            </a:endParaRPr>
          </a:p>
        </p:txBody>
      </p:sp>
      <p:sp>
        <p:nvSpPr>
          <p:cNvPr id="60" name="Google Shape;60;g3fabd080be6_0_14"/>
          <p:cNvSpPr/>
          <p:nvPr/>
        </p:nvSpPr>
        <p:spPr>
          <a:xfrm>
            <a:off x="9774975" y="221500"/>
            <a:ext cx="2047200" cy="40821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fabd080be6_0_14"/>
          <p:cNvSpPr/>
          <p:nvPr/>
        </p:nvSpPr>
        <p:spPr>
          <a:xfrm>
            <a:off x="9963225" y="342225"/>
            <a:ext cx="1514700" cy="551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a:solidFill>
                  <a:srgbClr val="6B7355"/>
                </a:solidFill>
                <a:latin typeface="Inter"/>
                <a:ea typeface="Inter"/>
                <a:cs typeface="Inter"/>
                <a:sym typeface="Inter"/>
              </a:rPr>
              <a:t>REBUILDING ASSISTANCE</a:t>
            </a:r>
            <a:endParaRPr b="1">
              <a:solidFill>
                <a:srgbClr val="6B7355"/>
              </a:solidFill>
              <a:latin typeface="Inter"/>
              <a:ea typeface="Inter"/>
              <a:cs typeface="Inter"/>
              <a:sym typeface="Inter"/>
            </a:endParaRPr>
          </a:p>
        </p:txBody>
      </p:sp>
      <p:sp>
        <p:nvSpPr>
          <p:cNvPr id="62" name="Google Shape;62;g3fabd080be6_0_14"/>
          <p:cNvSpPr/>
          <p:nvPr/>
        </p:nvSpPr>
        <p:spPr>
          <a:xfrm>
            <a:off x="9944475" y="978100"/>
            <a:ext cx="1708200" cy="29991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We help restore homes, community spaces, and schools affected by the war. Through education, training, and psychological </a:t>
            </a:r>
            <a:endParaRPr>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support, we are also rebuilding lives and </a:t>
            </a:r>
            <a:endParaRPr>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strengthening the </a:t>
            </a:r>
            <a:endParaRPr>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US">
                <a:solidFill>
                  <a:schemeClr val="dk1"/>
                </a:solidFill>
                <a:latin typeface="Inter"/>
                <a:ea typeface="Inter"/>
                <a:cs typeface="Inter"/>
                <a:sym typeface="Inter"/>
              </a:rPr>
              <a:t>foundations for a   resilient future. </a:t>
            </a:r>
            <a:endParaRPr sz="870">
              <a:solidFill>
                <a:schemeClr val="dk1"/>
              </a:solidFill>
              <a:latin typeface="Calibri"/>
              <a:ea typeface="Calibri"/>
              <a:cs typeface="Calibri"/>
              <a:sym typeface="Calibri"/>
            </a:endParaRPr>
          </a:p>
        </p:txBody>
      </p:sp>
      <p:sp>
        <p:nvSpPr>
          <p:cNvPr id="63" name="Google Shape;63;g3fabd080be6_0_14"/>
          <p:cNvSpPr/>
          <p:nvPr/>
        </p:nvSpPr>
        <p:spPr>
          <a:xfrm>
            <a:off x="519155" y="647395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 name="Shape 68"/>
        <p:cNvGrpSpPr/>
        <p:nvPr/>
      </p:nvGrpSpPr>
      <p:grpSpPr>
        <a:xfrm>
          <a:off x="0" y="0"/>
          <a:ext cx="0" cy="0"/>
          <a:chOff x="0" y="0"/>
          <a:chExt cx="0" cy="0"/>
        </a:xfrm>
      </p:grpSpPr>
      <p:sp>
        <p:nvSpPr>
          <p:cNvPr id="69" name="Google Shape;69;g3f777ed506a_3_0"/>
          <p:cNvSpPr/>
          <p:nvPr/>
        </p:nvSpPr>
        <p:spPr>
          <a:xfrm>
            <a:off x="640080" y="457200"/>
            <a:ext cx="73152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5240"/>
              </a:buClr>
              <a:buSzPts val="1100"/>
              <a:buFont typeface="Inter"/>
              <a:buNone/>
            </a:pPr>
            <a:r>
              <a:t/>
            </a:r>
            <a:endParaRPr b="0" i="0" sz="1100" u="none" cap="none" strike="noStrike">
              <a:solidFill>
                <a:schemeClr val="dk1"/>
              </a:solidFill>
              <a:latin typeface="Calibri"/>
              <a:ea typeface="Calibri"/>
              <a:cs typeface="Calibri"/>
              <a:sym typeface="Calibri"/>
            </a:endParaRPr>
          </a:p>
        </p:txBody>
      </p:sp>
      <p:sp>
        <p:nvSpPr>
          <p:cNvPr id="70" name="Google Shape;70;g3f777ed506a_3_0"/>
          <p:cNvSpPr/>
          <p:nvPr/>
        </p:nvSpPr>
        <p:spPr>
          <a:xfrm>
            <a:off x="640080" y="2788920"/>
            <a:ext cx="6035100" cy="3383400"/>
          </a:xfrm>
          <a:prstGeom prst="rect">
            <a:avLst/>
          </a:prstGeom>
          <a:noFill/>
          <a:ln>
            <a:noFill/>
          </a:ln>
        </p:spPr>
        <p:txBody>
          <a:bodyPr anchorCtr="0" anchor="ctr" bIns="0" lIns="0" spcFirstLastPara="1" rIns="0" wrap="square" tIns="0">
            <a:noAutofit/>
          </a:bodyPr>
          <a:lstStyle/>
          <a:p>
            <a:pPr indent="0" lvl="0" marL="0" marR="0" rtl="0" algn="l">
              <a:lnSpc>
                <a:spcPct val="153846"/>
              </a:lnSpc>
              <a:spcBef>
                <a:spcPts val="800"/>
              </a:spcBef>
              <a:spcAft>
                <a:spcPts val="0"/>
              </a:spcAft>
              <a:buClr>
                <a:srgbClr val="3A3A3A"/>
              </a:buClr>
              <a:buSzPts val="1300"/>
              <a:buFont typeface="Inter"/>
              <a:buNone/>
            </a:pPr>
            <a:r>
              <a:rPr b="0" i="0" lang="en-US" sz="1300" u="none" cap="none" strike="noStrike">
                <a:solidFill>
                  <a:srgbClr val="3A3A3A"/>
                </a:solidFill>
                <a:latin typeface="Inter"/>
                <a:ea typeface="Inter"/>
                <a:cs typeface="Inter"/>
                <a:sym typeface="Inter"/>
              </a:rPr>
              <a:t>Ukrainian Patriot </a:t>
            </a:r>
            <a:r>
              <a:rPr lang="en-US" sz="1300">
                <a:solidFill>
                  <a:srgbClr val="3A3A3A"/>
                </a:solidFill>
                <a:latin typeface="Inter"/>
                <a:ea typeface="Inter"/>
                <a:cs typeface="Inter"/>
                <a:sym typeface="Inter"/>
              </a:rPr>
              <a:t>is moving to connect dancers across the</a:t>
            </a:r>
            <a:r>
              <a:rPr b="0" i="0" lang="en-US" sz="1300" u="none" cap="none" strike="noStrike">
                <a:solidFill>
                  <a:srgbClr val="3A3A3A"/>
                </a:solidFill>
                <a:latin typeface="Inter"/>
                <a:ea typeface="Inter"/>
                <a:cs typeface="Inter"/>
                <a:sym typeface="Inter"/>
              </a:rPr>
              <a:t> world to stand with us in bringing hope, healing, and connection to</a:t>
            </a:r>
            <a:r>
              <a:rPr lang="en-US" sz="1300">
                <a:solidFill>
                  <a:srgbClr val="3A3A3A"/>
                </a:solidFill>
                <a:latin typeface="Inter"/>
                <a:ea typeface="Inter"/>
                <a:cs typeface="Inter"/>
                <a:sym typeface="Inter"/>
              </a:rPr>
              <a:t> Ukraine’s hardest hit communities.</a:t>
            </a:r>
            <a:endParaRPr b="0" i="0" sz="1300" u="none" cap="none" strike="noStrike">
              <a:solidFill>
                <a:schemeClr val="dk1"/>
              </a:solidFill>
              <a:latin typeface="Calibri"/>
              <a:ea typeface="Calibri"/>
              <a:cs typeface="Calibri"/>
              <a:sym typeface="Calibri"/>
            </a:endParaRPr>
          </a:p>
          <a:p>
            <a:pPr indent="0" lvl="0" marL="0" marR="0" rtl="0" algn="l">
              <a:lnSpc>
                <a:spcPct val="153846"/>
              </a:lnSpc>
              <a:spcBef>
                <a:spcPts val="800"/>
              </a:spcBef>
              <a:spcAft>
                <a:spcPts val="0"/>
              </a:spcAft>
              <a:buClr>
                <a:srgbClr val="3A3A3A"/>
              </a:buClr>
              <a:buSzPts val="1300"/>
              <a:buFont typeface="Inter"/>
              <a:buNone/>
            </a:pPr>
            <a:r>
              <a:t/>
            </a:r>
            <a:endParaRPr sz="1300">
              <a:solidFill>
                <a:schemeClr val="dk1"/>
              </a:solidFill>
              <a:latin typeface="Calibri"/>
              <a:ea typeface="Calibri"/>
              <a:cs typeface="Calibri"/>
              <a:sym typeface="Calibri"/>
            </a:endParaRPr>
          </a:p>
          <a:p>
            <a:pPr indent="0" lvl="0" marL="0" rtl="0" algn="l">
              <a:lnSpc>
                <a:spcPct val="153846"/>
              </a:lnSpc>
              <a:spcBef>
                <a:spcPts val="0"/>
              </a:spcBef>
              <a:spcAft>
                <a:spcPts val="0"/>
              </a:spcAft>
              <a:buClr>
                <a:srgbClr val="3A3A3A"/>
              </a:buClr>
              <a:buSzPts val="1300"/>
              <a:buFont typeface="Inter"/>
              <a:buNone/>
            </a:pPr>
            <a:r>
              <a:rPr lang="en-US" sz="1300">
                <a:solidFill>
                  <a:srgbClr val="3A3A3A"/>
                </a:solidFill>
                <a:latin typeface="Inter"/>
                <a:ea typeface="Inter"/>
                <a:cs typeface="Inter"/>
                <a:sym typeface="Inter"/>
              </a:rPr>
              <a:t>Every step is defiance; every move is survival. Each beat carries the story of our people.</a:t>
            </a:r>
            <a:endParaRPr sz="1300">
              <a:solidFill>
                <a:schemeClr val="dk1"/>
              </a:solidFill>
              <a:latin typeface="Calibri"/>
              <a:ea typeface="Calibri"/>
              <a:cs typeface="Calibri"/>
              <a:sym typeface="Calibri"/>
            </a:endParaRPr>
          </a:p>
        </p:txBody>
      </p:sp>
      <p:sp>
        <p:nvSpPr>
          <p:cNvPr id="71" name="Google Shape;71;g3f777ed506a_3_0"/>
          <p:cNvSpPr/>
          <p:nvPr/>
        </p:nvSpPr>
        <p:spPr>
          <a:xfrm>
            <a:off x="640080" y="647395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pic>
        <p:nvPicPr>
          <p:cNvPr id="72" name="Google Shape;72;g3f777ed506a_3_0" title="IMG_3117.JPG"/>
          <p:cNvPicPr preferRelativeResize="0"/>
          <p:nvPr/>
        </p:nvPicPr>
        <p:blipFill>
          <a:blip r:embed="rId3">
            <a:alphaModFix/>
          </a:blip>
          <a:stretch>
            <a:fillRect/>
          </a:stretch>
        </p:blipFill>
        <p:spPr>
          <a:xfrm>
            <a:off x="8281950" y="1404400"/>
            <a:ext cx="3439199" cy="5160049"/>
          </a:xfrm>
          <a:prstGeom prst="rect">
            <a:avLst/>
          </a:prstGeom>
          <a:noFill/>
          <a:ln>
            <a:noFill/>
          </a:ln>
        </p:spPr>
      </p:pic>
      <p:sp>
        <p:nvSpPr>
          <p:cNvPr id="73" name="Google Shape;73;g3f777ed506a_3_0"/>
          <p:cNvSpPr/>
          <p:nvPr/>
        </p:nvSpPr>
        <p:spPr>
          <a:xfrm>
            <a:off x="8391125" y="3672650"/>
            <a:ext cx="3439200" cy="2367600"/>
          </a:xfrm>
          <a:prstGeom prst="rect">
            <a:avLst/>
          </a:prstGeom>
          <a:noFill/>
          <a:ln>
            <a:noFill/>
          </a:ln>
        </p:spPr>
        <p:txBody>
          <a:bodyPr anchorCtr="0" anchor="ctr" bIns="0" lIns="0" spcFirstLastPara="1" rIns="0" wrap="square" tIns="0">
            <a:noAutofit/>
          </a:bodyPr>
          <a:lstStyle/>
          <a:p>
            <a:pPr indent="0" lvl="0" marL="0" marR="0" rtl="0" algn="l">
              <a:lnSpc>
                <a:spcPct val="140000"/>
              </a:lnSpc>
              <a:spcBef>
                <a:spcPts val="0"/>
              </a:spcBef>
              <a:spcAft>
                <a:spcPts val="0"/>
              </a:spcAft>
              <a:buClr>
                <a:srgbClr val="FFFFFF"/>
              </a:buClr>
              <a:buSzPts val="1500"/>
              <a:buFont typeface="Playfair Display"/>
              <a:buNone/>
            </a:pPr>
            <a:r>
              <a:rPr b="0" i="1" lang="en-US" sz="1500" u="none" cap="none" strike="noStrike">
                <a:solidFill>
                  <a:srgbClr val="FFFFFF"/>
                </a:solidFill>
                <a:latin typeface="Playfair Display"/>
                <a:ea typeface="Playfair Display"/>
                <a:cs typeface="Playfair Display"/>
                <a:sym typeface="Playfair Display"/>
              </a:rPr>
              <a:t>We </a:t>
            </a:r>
            <a:r>
              <a:rPr i="1" lang="en-US" sz="1500">
                <a:solidFill>
                  <a:srgbClr val="FFFFFF"/>
                </a:solidFill>
                <a:latin typeface="Playfair Display"/>
                <a:ea typeface="Playfair Display"/>
                <a:cs typeface="Playfair Display"/>
                <a:sym typeface="Playfair Display"/>
              </a:rPr>
              <a:t>dance </a:t>
            </a:r>
            <a:r>
              <a:rPr b="0" i="1" lang="en-US" sz="1500" u="none" cap="none" strike="noStrike">
                <a:solidFill>
                  <a:srgbClr val="FFFFFF"/>
                </a:solidFill>
                <a:latin typeface="Playfair Display"/>
                <a:ea typeface="Playfair Display"/>
                <a:cs typeface="Playfair Display"/>
                <a:sym typeface="Playfair Display"/>
              </a:rPr>
              <a:t> beside, listen closely, and hold tight to those we serve.</a:t>
            </a:r>
            <a:endParaRPr b="0" i="0" sz="1500" u="none" cap="none" strike="noStrike">
              <a:solidFill>
                <a:schemeClr val="dk1"/>
              </a:solidFill>
              <a:latin typeface="Calibri"/>
              <a:ea typeface="Calibri"/>
              <a:cs typeface="Calibri"/>
              <a:sym typeface="Calibri"/>
            </a:endParaRPr>
          </a:p>
        </p:txBody>
      </p:sp>
      <p:sp>
        <p:nvSpPr>
          <p:cNvPr id="74" name="Google Shape;74;g3f777ed506a_3_0"/>
          <p:cNvSpPr/>
          <p:nvPr/>
        </p:nvSpPr>
        <p:spPr>
          <a:xfrm>
            <a:off x="655355" y="457200"/>
            <a:ext cx="10881300" cy="1828800"/>
          </a:xfrm>
          <a:prstGeom prst="rect">
            <a:avLst/>
          </a:prstGeom>
          <a:noFill/>
          <a:ln>
            <a:noFill/>
          </a:ln>
        </p:spPr>
        <p:txBody>
          <a:bodyPr anchorCtr="0" anchor="ctr" bIns="0" lIns="0" spcFirstLastPara="1" rIns="0" wrap="square" tIns="0">
            <a:noAutofit/>
          </a:bodyPr>
          <a:lstStyle/>
          <a:p>
            <a:pPr indent="0" lvl="0" marL="0" marR="0" rtl="0" algn="l">
              <a:lnSpc>
                <a:spcPct val="118750"/>
              </a:lnSpc>
              <a:spcBef>
                <a:spcPts val="0"/>
              </a:spcBef>
              <a:spcAft>
                <a:spcPts val="0"/>
              </a:spcAft>
              <a:buClr>
                <a:srgbClr val="0D0D0D"/>
              </a:buClr>
              <a:buSzPts val="3200"/>
              <a:buFont typeface="Playfair Display"/>
              <a:buNone/>
            </a:pPr>
            <a:r>
              <a:rPr b="1" i="0" lang="en-US" sz="3200" u="none" cap="none" strike="noStrike">
                <a:solidFill>
                  <a:srgbClr val="0D0D0D"/>
                </a:solidFill>
                <a:latin typeface="Playfair Display"/>
                <a:ea typeface="Playfair Display"/>
                <a:cs typeface="Playfair Display"/>
                <a:sym typeface="Playfair Display"/>
              </a:rPr>
              <a:t>When war tries to silence music and movement, </a:t>
            </a:r>
            <a:r>
              <a:rPr b="1" i="1" lang="en-US" sz="3200" u="none" cap="none" strike="noStrike">
                <a:solidFill>
                  <a:srgbClr val="0D0D0D"/>
                </a:solidFill>
                <a:latin typeface="Playfair Display"/>
                <a:ea typeface="Playfair Display"/>
                <a:cs typeface="Playfair Display"/>
                <a:sym typeface="Playfair Display"/>
              </a:rPr>
              <a:t>dance becomes a lifeline.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79" name="Shape 79"/>
        <p:cNvGrpSpPr/>
        <p:nvPr/>
      </p:nvGrpSpPr>
      <p:grpSpPr>
        <a:xfrm>
          <a:off x="0" y="0"/>
          <a:ext cx="0" cy="0"/>
          <a:chOff x="0" y="0"/>
          <a:chExt cx="0" cy="0"/>
        </a:xfrm>
      </p:grpSpPr>
      <p:sp>
        <p:nvSpPr>
          <p:cNvPr id="80" name="Google Shape;80;g3f777ed506a_4_0"/>
          <p:cNvSpPr/>
          <p:nvPr/>
        </p:nvSpPr>
        <p:spPr>
          <a:xfrm>
            <a:off x="640080" y="457200"/>
            <a:ext cx="73152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1100"/>
              <a:buFont typeface="Inter"/>
              <a:buNone/>
            </a:pPr>
            <a:r>
              <a:rPr b="1" i="0" lang="en-US" sz="1100" u="none" cap="none" strike="noStrike">
                <a:solidFill>
                  <a:srgbClr val="9CAA82"/>
                </a:solidFill>
                <a:latin typeface="Inter"/>
                <a:ea typeface="Inter"/>
                <a:cs typeface="Inter"/>
                <a:sym typeface="Inter"/>
              </a:rPr>
              <a:t>THE CAMPAIGN</a:t>
            </a:r>
            <a:endParaRPr b="0" i="0" sz="1100" u="none" cap="none" strike="noStrike">
              <a:solidFill>
                <a:schemeClr val="dk1"/>
              </a:solidFill>
              <a:latin typeface="Calibri"/>
              <a:ea typeface="Calibri"/>
              <a:cs typeface="Calibri"/>
              <a:sym typeface="Calibri"/>
            </a:endParaRPr>
          </a:p>
        </p:txBody>
      </p:sp>
      <p:sp>
        <p:nvSpPr>
          <p:cNvPr id="81" name="Google Shape;81;g3f777ed506a_4_0"/>
          <p:cNvSpPr/>
          <p:nvPr/>
        </p:nvSpPr>
        <p:spPr>
          <a:xfrm>
            <a:off x="640080" y="868680"/>
            <a:ext cx="9144000" cy="731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000"/>
              <a:buFont typeface="Playfair Display"/>
              <a:buNone/>
            </a:pPr>
            <a:r>
              <a:rPr b="1" i="0" lang="en-US" sz="3000" u="none" cap="none" strike="noStrike">
                <a:solidFill>
                  <a:srgbClr val="FFFFFF"/>
                </a:solidFill>
                <a:latin typeface="Playfair Display"/>
                <a:ea typeface="Playfair Display"/>
                <a:cs typeface="Playfair Display"/>
                <a:sym typeface="Playfair Display"/>
              </a:rPr>
              <a:t>Your school's </a:t>
            </a:r>
            <a:r>
              <a:rPr b="1" i="1" lang="en-US" sz="3000" u="none" cap="none" strike="noStrike">
                <a:solidFill>
                  <a:srgbClr val="9CAA82"/>
                </a:solidFill>
                <a:latin typeface="Playfair Display"/>
                <a:ea typeface="Playfair Display"/>
                <a:cs typeface="Playfair Display"/>
                <a:sym typeface="Playfair Display"/>
              </a:rPr>
              <a:t>challenge.</a:t>
            </a:r>
            <a:endParaRPr b="0" i="0" sz="3000" u="none" cap="none" strike="noStrike">
              <a:solidFill>
                <a:schemeClr val="dk1"/>
              </a:solidFill>
              <a:latin typeface="Calibri"/>
              <a:ea typeface="Calibri"/>
              <a:cs typeface="Calibri"/>
              <a:sym typeface="Calibri"/>
            </a:endParaRPr>
          </a:p>
        </p:txBody>
      </p:sp>
      <p:sp>
        <p:nvSpPr>
          <p:cNvPr id="82" name="Google Shape;82;g3f777ed506a_4_0"/>
          <p:cNvSpPr/>
          <p:nvPr/>
        </p:nvSpPr>
        <p:spPr>
          <a:xfrm>
            <a:off x="640080" y="1691640"/>
            <a:ext cx="5577900" cy="2286000"/>
          </a:xfrm>
          <a:prstGeom prst="rect">
            <a:avLst/>
          </a:prstGeom>
          <a:noFill/>
          <a:ln>
            <a:noFill/>
          </a:ln>
        </p:spPr>
        <p:txBody>
          <a:bodyPr anchorCtr="0" anchor="ctr" bIns="0" lIns="0" spcFirstLastPara="1" rIns="0" wrap="square" tIns="0">
            <a:noAutofit/>
          </a:bodyPr>
          <a:lstStyle/>
          <a:p>
            <a:pPr indent="0" lvl="0" marL="0" marR="0" rtl="0" algn="l">
              <a:lnSpc>
                <a:spcPct val="152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Each participating dance group chooses one month of the year to raise a </a:t>
            </a:r>
            <a:r>
              <a:rPr b="0" i="1" lang="en-US" sz="1250" u="none" cap="none" strike="noStrike">
                <a:solidFill>
                  <a:srgbClr val="DAD6C9"/>
                </a:solidFill>
                <a:latin typeface="Inter"/>
                <a:ea typeface="Inter"/>
                <a:cs typeface="Inter"/>
                <a:sym typeface="Inter"/>
              </a:rPr>
              <a:t>minimum </a:t>
            </a:r>
            <a:r>
              <a:rPr b="0" i="0" lang="en-US" sz="1250" u="none" cap="none" strike="noStrike">
                <a:solidFill>
                  <a:srgbClr val="DAD6C9"/>
                </a:solidFill>
                <a:latin typeface="Inter"/>
                <a:ea typeface="Inter"/>
                <a:cs typeface="Inter"/>
                <a:sym typeface="Inter"/>
              </a:rPr>
              <a:t>of $500 in support of Ukrainian Patriot's life-changing work in Ukraine.</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chemeClr val="dk1"/>
              </a:buClr>
              <a:buSzPts val="1250"/>
              <a:buFont typeface="Calibri"/>
              <a:buNone/>
            </a:pPr>
            <a:r>
              <a:t/>
            </a:r>
            <a:endParaRPr b="0" i="0" sz="1250" u="none" cap="none" strike="noStrike">
              <a:solidFill>
                <a:schemeClr val="dk1"/>
              </a:solidFill>
              <a:latin typeface="Calibri"/>
              <a:ea typeface="Calibri"/>
              <a:cs typeface="Calibri"/>
              <a:sym typeface="Calibri"/>
            </a:endParaRPr>
          </a:p>
          <a:p>
            <a:pPr indent="0" lvl="0" marL="0" marR="0" rtl="0" algn="l">
              <a:lnSpc>
                <a:spcPct val="152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Not everyone can stand on the frontlines like our team</a:t>
            </a:r>
            <a:r>
              <a:rPr lang="en-US" sz="1250">
                <a:solidFill>
                  <a:srgbClr val="DAD6C9"/>
                </a:solidFill>
                <a:latin typeface="Inter"/>
                <a:ea typeface="Inter"/>
                <a:cs typeface="Inter"/>
                <a:sym typeface="Inter"/>
              </a:rPr>
              <a:t>, many of whom are</a:t>
            </a:r>
            <a:r>
              <a:rPr b="0" i="0" lang="en-US" sz="1250" u="none" cap="none" strike="noStrike">
                <a:solidFill>
                  <a:srgbClr val="DAD6C9"/>
                </a:solidFill>
                <a:latin typeface="Inter"/>
                <a:ea typeface="Inter"/>
                <a:cs typeface="Inter"/>
                <a:sym typeface="Inter"/>
              </a:rPr>
              <a:t> dancers. But you can be just as effective in your studio as they are in the field.</a:t>
            </a:r>
            <a:endParaRPr b="0" i="0" sz="1250" u="none" cap="none" strike="noStrike">
              <a:solidFill>
                <a:schemeClr val="dk1"/>
              </a:solidFill>
              <a:latin typeface="Calibri"/>
              <a:ea typeface="Calibri"/>
              <a:cs typeface="Calibri"/>
              <a:sym typeface="Calibri"/>
            </a:endParaRPr>
          </a:p>
        </p:txBody>
      </p:sp>
      <p:sp>
        <p:nvSpPr>
          <p:cNvPr id="83" name="Google Shape;83;g3f777ed506a_4_0"/>
          <p:cNvSpPr/>
          <p:nvPr/>
        </p:nvSpPr>
        <p:spPr>
          <a:xfrm>
            <a:off x="640080" y="4114800"/>
            <a:ext cx="55779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1000"/>
              <a:buFont typeface="Inter"/>
              <a:buNone/>
            </a:pPr>
            <a:r>
              <a:rPr b="1" i="0" lang="en-US" sz="1000" u="none" cap="none" strike="noStrike">
                <a:solidFill>
                  <a:srgbClr val="9CAA82"/>
                </a:solidFill>
                <a:latin typeface="Inter"/>
                <a:ea typeface="Inter"/>
                <a:cs typeface="Inter"/>
                <a:sym typeface="Inter"/>
              </a:rPr>
              <a:t>YOUR DANCING CAN POWER OUR MISSION TO:</a:t>
            </a:r>
            <a:endParaRPr b="0" i="0" sz="1000" u="none" cap="none" strike="noStrike">
              <a:solidFill>
                <a:schemeClr val="dk1"/>
              </a:solidFill>
              <a:latin typeface="Calibri"/>
              <a:ea typeface="Calibri"/>
              <a:cs typeface="Calibri"/>
              <a:sym typeface="Calibri"/>
            </a:endParaRPr>
          </a:p>
        </p:txBody>
      </p:sp>
      <p:sp>
        <p:nvSpPr>
          <p:cNvPr id="84" name="Google Shape;84;g3f777ed506a_4_0"/>
          <p:cNvSpPr/>
          <p:nvPr/>
        </p:nvSpPr>
        <p:spPr>
          <a:xfrm>
            <a:off x="640080" y="4434840"/>
            <a:ext cx="5577900" cy="1828800"/>
          </a:xfrm>
          <a:prstGeom prst="rect">
            <a:avLst/>
          </a:prstGeom>
          <a:noFill/>
          <a:ln>
            <a:noFill/>
          </a:ln>
        </p:spPr>
        <p:txBody>
          <a:bodyPr anchorCtr="0" anchor="ctr" bIns="0" lIns="0" spcFirstLastPara="1" rIns="0" wrap="square" tIns="0">
            <a:noAutofit/>
          </a:bodyPr>
          <a:lstStyle/>
          <a:p>
            <a:pPr indent="-152400" lvl="0" marL="152400" marR="0" rtl="0" algn="l">
              <a:lnSpc>
                <a:spcPct val="133333"/>
              </a:lnSpc>
              <a:spcBef>
                <a:spcPts val="0"/>
              </a:spcBef>
              <a:spcAft>
                <a:spcPts val="0"/>
              </a:spcAft>
              <a:buClr>
                <a:srgbClr val="DAD6C9"/>
              </a:buClr>
              <a:buSzPts val="1050"/>
              <a:buFont typeface="Inter"/>
              <a:buChar char="•"/>
            </a:pPr>
            <a:r>
              <a:rPr b="0" i="0" lang="en-US" sz="1050" u="none" cap="none" strike="noStrike">
                <a:solidFill>
                  <a:srgbClr val="DAD6C9"/>
                </a:solidFill>
                <a:latin typeface="Inter"/>
                <a:ea typeface="Inter"/>
                <a:cs typeface="Inter"/>
                <a:sym typeface="Inter"/>
              </a:rPr>
              <a:t>Deliver humanitarian aid to families and communities affected by the war</a:t>
            </a:r>
            <a:endParaRPr b="0" i="0" sz="1050" u="none" cap="none" strike="noStrike">
              <a:solidFill>
                <a:schemeClr val="dk1"/>
              </a:solidFill>
              <a:latin typeface="Calibri"/>
              <a:ea typeface="Calibri"/>
              <a:cs typeface="Calibri"/>
              <a:sym typeface="Calibri"/>
            </a:endParaRPr>
          </a:p>
          <a:p>
            <a:pPr indent="-152400" lvl="0" marL="152400" marR="0" rtl="0" algn="l">
              <a:lnSpc>
                <a:spcPct val="133333"/>
              </a:lnSpc>
              <a:spcBef>
                <a:spcPts val="600"/>
              </a:spcBef>
              <a:spcAft>
                <a:spcPts val="0"/>
              </a:spcAft>
              <a:buClr>
                <a:srgbClr val="DAD6C9"/>
              </a:buClr>
              <a:buSzPts val="1050"/>
              <a:buFont typeface="Inter"/>
              <a:buChar char="•"/>
            </a:pPr>
            <a:r>
              <a:rPr b="0" i="0" lang="en-US" sz="1050" u="none" cap="none" strike="noStrike">
                <a:solidFill>
                  <a:srgbClr val="DAD6C9"/>
                </a:solidFill>
                <a:latin typeface="Inter"/>
                <a:ea typeface="Inter"/>
                <a:cs typeface="Inter"/>
                <a:sym typeface="Inter"/>
              </a:rPr>
              <a:t>Provide critical medical supplies to hospitals, medics, and first responders</a:t>
            </a:r>
            <a:endParaRPr b="0" i="0" sz="1050" u="none" cap="none" strike="noStrike">
              <a:solidFill>
                <a:schemeClr val="dk1"/>
              </a:solidFill>
              <a:latin typeface="Calibri"/>
              <a:ea typeface="Calibri"/>
              <a:cs typeface="Calibri"/>
              <a:sym typeface="Calibri"/>
            </a:endParaRPr>
          </a:p>
          <a:p>
            <a:pPr indent="-152400" lvl="0" marL="152400" marR="0" rtl="0" algn="l">
              <a:lnSpc>
                <a:spcPct val="133333"/>
              </a:lnSpc>
              <a:spcBef>
                <a:spcPts val="600"/>
              </a:spcBef>
              <a:spcAft>
                <a:spcPts val="0"/>
              </a:spcAft>
              <a:buClr>
                <a:srgbClr val="DAD6C9"/>
              </a:buClr>
              <a:buSzPts val="1050"/>
              <a:buFont typeface="Inter"/>
              <a:buChar char="•"/>
            </a:pPr>
            <a:r>
              <a:rPr b="0" i="0" lang="en-US" sz="1050" u="none" cap="none" strike="noStrike">
                <a:solidFill>
                  <a:srgbClr val="DAD6C9"/>
                </a:solidFill>
                <a:latin typeface="Inter"/>
                <a:ea typeface="Inter"/>
                <a:cs typeface="Inter"/>
                <a:sym typeface="Inter"/>
              </a:rPr>
              <a:t>Equip defenders and rescue teams with essential protective gear</a:t>
            </a:r>
            <a:endParaRPr b="0" i="0" sz="1050" u="none" cap="none" strike="noStrike">
              <a:solidFill>
                <a:schemeClr val="dk1"/>
              </a:solidFill>
              <a:latin typeface="Calibri"/>
              <a:ea typeface="Calibri"/>
              <a:cs typeface="Calibri"/>
              <a:sym typeface="Calibri"/>
            </a:endParaRPr>
          </a:p>
          <a:p>
            <a:pPr indent="-152400" lvl="0" marL="152400" marR="0" rtl="0" algn="l">
              <a:lnSpc>
                <a:spcPct val="133333"/>
              </a:lnSpc>
              <a:spcBef>
                <a:spcPts val="600"/>
              </a:spcBef>
              <a:spcAft>
                <a:spcPts val="0"/>
              </a:spcAft>
              <a:buClr>
                <a:srgbClr val="DAD6C9"/>
              </a:buClr>
              <a:buSzPts val="1050"/>
              <a:buFont typeface="Inter"/>
              <a:buChar char="•"/>
            </a:pPr>
            <a:r>
              <a:rPr b="0" i="0" lang="en-US" sz="1050" u="none" cap="none" strike="noStrike">
                <a:solidFill>
                  <a:srgbClr val="DAD6C9"/>
                </a:solidFill>
                <a:latin typeface="Inter"/>
                <a:ea typeface="Inter"/>
                <a:cs typeface="Inter"/>
                <a:sym typeface="Inter"/>
              </a:rPr>
              <a:t>Run our Resilience Programmes and Resilience Camps for children, women, and </a:t>
            </a:r>
            <a:r>
              <a:rPr lang="en-US" sz="1050">
                <a:solidFill>
                  <a:srgbClr val="DAD6C9"/>
                </a:solidFill>
                <a:latin typeface="Inter"/>
                <a:ea typeface="Inter"/>
                <a:cs typeface="Inter"/>
                <a:sym typeface="Inter"/>
              </a:rPr>
              <a:t>families </a:t>
            </a:r>
            <a:r>
              <a:rPr lang="en-US" sz="1050">
                <a:solidFill>
                  <a:srgbClr val="DAD6C9"/>
                </a:solidFill>
                <a:latin typeface="Inter"/>
                <a:ea typeface="Inter"/>
                <a:cs typeface="Inter"/>
                <a:sym typeface="Inter"/>
              </a:rPr>
              <a:t>affected</a:t>
            </a:r>
            <a:r>
              <a:rPr lang="en-US" sz="1050">
                <a:solidFill>
                  <a:srgbClr val="DAD6C9"/>
                </a:solidFill>
                <a:latin typeface="Inter"/>
                <a:ea typeface="Inter"/>
                <a:cs typeface="Inter"/>
                <a:sym typeface="Inter"/>
              </a:rPr>
              <a:t> by the war</a:t>
            </a:r>
            <a:endParaRPr b="0" i="0" sz="1050" u="none" cap="none" strike="noStrike">
              <a:solidFill>
                <a:schemeClr val="dk1"/>
              </a:solidFill>
              <a:latin typeface="Calibri"/>
              <a:ea typeface="Calibri"/>
              <a:cs typeface="Calibri"/>
              <a:sym typeface="Calibri"/>
            </a:endParaRPr>
          </a:p>
        </p:txBody>
      </p:sp>
      <p:sp>
        <p:nvSpPr>
          <p:cNvPr id="85" name="Google Shape;85;g3f777ed506a_4_0"/>
          <p:cNvSpPr/>
          <p:nvPr/>
        </p:nvSpPr>
        <p:spPr>
          <a:xfrm>
            <a:off x="6766560" y="1463040"/>
            <a:ext cx="4755000" cy="4572000"/>
          </a:xfrm>
          <a:prstGeom prst="roundRect">
            <a:avLst>
              <a:gd fmla="val 2400" name="adj"/>
            </a:avLst>
          </a:prstGeom>
          <a:solidFill>
            <a:srgbClr val="1A1A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3f777ed506a_4_0"/>
          <p:cNvSpPr/>
          <p:nvPr/>
        </p:nvSpPr>
        <p:spPr>
          <a:xfrm>
            <a:off x="6766560" y="1851558"/>
            <a:ext cx="4755000" cy="100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CAA82"/>
              </a:buClr>
              <a:buSzPts val="6000"/>
              <a:buFont typeface="Playfair Display"/>
              <a:buNone/>
            </a:pPr>
            <a:r>
              <a:rPr b="1" i="0" lang="en-US" sz="6000" u="none" cap="none" strike="noStrike">
                <a:solidFill>
                  <a:srgbClr val="9CAA82"/>
                </a:solidFill>
                <a:latin typeface="Playfair Display"/>
                <a:ea typeface="Playfair Display"/>
                <a:cs typeface="Playfair Display"/>
                <a:sym typeface="Playfair Display"/>
              </a:rPr>
              <a:t>$500</a:t>
            </a:r>
            <a:endParaRPr b="0" i="0" sz="6000" u="none" cap="none" strike="noStrike">
              <a:solidFill>
                <a:schemeClr val="dk1"/>
              </a:solidFill>
              <a:latin typeface="Calibri"/>
              <a:ea typeface="Calibri"/>
              <a:cs typeface="Calibri"/>
              <a:sym typeface="Calibri"/>
            </a:endParaRPr>
          </a:p>
        </p:txBody>
      </p:sp>
      <p:sp>
        <p:nvSpPr>
          <p:cNvPr id="87" name="Google Shape;87;g3f777ed506a_4_0"/>
          <p:cNvSpPr/>
          <p:nvPr/>
        </p:nvSpPr>
        <p:spPr>
          <a:xfrm>
            <a:off x="7040880" y="3108960"/>
            <a:ext cx="42063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Inter"/>
              <a:buNone/>
            </a:pPr>
            <a:r>
              <a:rPr b="0" i="0" lang="en-US" sz="1200" u="none" cap="none" strike="noStrike">
                <a:solidFill>
                  <a:srgbClr val="FFFFFF"/>
                </a:solidFill>
                <a:latin typeface="Inter"/>
                <a:ea typeface="Inter"/>
                <a:cs typeface="Inter"/>
                <a:sym typeface="Inter"/>
              </a:rPr>
              <a:t>minimum raised per school</a:t>
            </a:r>
            <a:endParaRPr b="0" i="0" sz="1200" u="none" cap="none" strike="noStrike">
              <a:solidFill>
                <a:schemeClr val="dk1"/>
              </a:solidFill>
              <a:latin typeface="Calibri"/>
              <a:ea typeface="Calibri"/>
              <a:cs typeface="Calibri"/>
              <a:sym typeface="Calibri"/>
            </a:endParaRPr>
          </a:p>
        </p:txBody>
      </p:sp>
      <p:cxnSp>
        <p:nvCxnSpPr>
          <p:cNvPr id="88" name="Google Shape;88;g3f777ed506a_4_0"/>
          <p:cNvCxnSpPr/>
          <p:nvPr/>
        </p:nvCxnSpPr>
        <p:spPr>
          <a:xfrm>
            <a:off x="7223760" y="3749040"/>
            <a:ext cx="4023300" cy="0"/>
          </a:xfrm>
          <a:prstGeom prst="straightConnector1">
            <a:avLst/>
          </a:prstGeom>
          <a:noFill/>
          <a:ln cap="flat" cmpd="sng" w="12700">
            <a:solidFill>
              <a:srgbClr val="3A3A3A"/>
            </a:solidFill>
            <a:prstDash val="solid"/>
            <a:round/>
            <a:headEnd len="sm" w="sm" type="none"/>
            <a:tailEnd len="sm" w="sm" type="none"/>
          </a:ln>
        </p:spPr>
      </p:cxnSp>
      <p:sp>
        <p:nvSpPr>
          <p:cNvPr id="89" name="Google Shape;89;g3f777ed506a_4_0"/>
          <p:cNvSpPr/>
          <p:nvPr/>
        </p:nvSpPr>
        <p:spPr>
          <a:xfrm>
            <a:off x="6766560" y="3840440"/>
            <a:ext cx="4755000" cy="777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CAA82"/>
              </a:buClr>
              <a:buSzPts val="4400"/>
              <a:buFont typeface="Playfair Display"/>
              <a:buNone/>
            </a:pPr>
            <a:r>
              <a:rPr b="1" lang="en-US" sz="4400">
                <a:solidFill>
                  <a:srgbClr val="9CAA82"/>
                </a:solidFill>
                <a:latin typeface="Playfair Display"/>
                <a:ea typeface="Playfair Display"/>
                <a:cs typeface="Playfair Display"/>
                <a:sym typeface="Playfair Display"/>
              </a:rPr>
              <a:t>unlimited</a:t>
            </a:r>
            <a:endParaRPr b="0" i="0" sz="4400" u="none" cap="none" strike="noStrike">
              <a:solidFill>
                <a:schemeClr val="dk1"/>
              </a:solidFill>
              <a:latin typeface="Calibri"/>
              <a:ea typeface="Calibri"/>
              <a:cs typeface="Calibri"/>
              <a:sym typeface="Calibri"/>
            </a:endParaRPr>
          </a:p>
        </p:txBody>
      </p:sp>
      <p:sp>
        <p:nvSpPr>
          <p:cNvPr id="90" name="Google Shape;90;g3f777ed506a_4_0"/>
          <p:cNvSpPr/>
          <p:nvPr/>
        </p:nvSpPr>
        <p:spPr>
          <a:xfrm>
            <a:off x="7040905" y="4709160"/>
            <a:ext cx="42063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Inter"/>
              <a:buNone/>
            </a:pPr>
            <a:r>
              <a:rPr b="0" i="0" lang="en-US" sz="1200" u="none" cap="none" strike="noStrike">
                <a:solidFill>
                  <a:srgbClr val="FFFFFF"/>
                </a:solidFill>
                <a:latin typeface="Inter"/>
                <a:ea typeface="Inter"/>
                <a:cs typeface="Inter"/>
                <a:sym typeface="Inter"/>
              </a:rPr>
              <a:t>schools = year-round impact</a:t>
            </a:r>
            <a:endParaRPr b="0" i="0" sz="1200" u="none" cap="none" strike="noStrike">
              <a:solidFill>
                <a:schemeClr val="dk1"/>
              </a:solidFill>
              <a:latin typeface="Calibri"/>
              <a:ea typeface="Calibri"/>
              <a:cs typeface="Calibri"/>
              <a:sym typeface="Calibri"/>
            </a:endParaRPr>
          </a:p>
        </p:txBody>
      </p:sp>
      <p:sp>
        <p:nvSpPr>
          <p:cNvPr id="91" name="Google Shape;91;g3f777ed506a_4_0"/>
          <p:cNvSpPr/>
          <p:nvPr/>
        </p:nvSpPr>
        <p:spPr>
          <a:xfrm>
            <a:off x="7040880" y="5166340"/>
            <a:ext cx="4206300" cy="777300"/>
          </a:xfrm>
          <a:prstGeom prst="rect">
            <a:avLst/>
          </a:prstGeom>
          <a:noFill/>
          <a:ln>
            <a:noFill/>
          </a:ln>
        </p:spPr>
        <p:txBody>
          <a:bodyPr anchorCtr="0" anchor="ctr" bIns="0" lIns="0" spcFirstLastPara="1" rIns="0" wrap="square" tIns="0">
            <a:noAutofit/>
          </a:bodyPr>
          <a:lstStyle/>
          <a:p>
            <a:pPr indent="0" lvl="0" marL="0" marR="0" rtl="0" algn="ctr">
              <a:lnSpc>
                <a:spcPct val="140000"/>
              </a:lnSpc>
              <a:spcBef>
                <a:spcPts val="0"/>
              </a:spcBef>
              <a:spcAft>
                <a:spcPts val="0"/>
              </a:spcAft>
              <a:buClr>
                <a:srgbClr val="B5B2A6"/>
              </a:buClr>
              <a:buSzPts val="1000"/>
              <a:buFont typeface="Inter"/>
              <a:buNone/>
            </a:pPr>
            <a:r>
              <a:rPr b="0" i="1" lang="en-US" sz="1000" u="none" cap="none" strike="noStrike">
                <a:solidFill>
                  <a:srgbClr val="B5B2A6"/>
                </a:solidFill>
                <a:latin typeface="Inter"/>
                <a:ea typeface="Inter"/>
                <a:cs typeface="Inter"/>
                <a:sym typeface="Inter"/>
              </a:rPr>
              <a:t>One school, one month, one commitment — together, twelve months of the year are covered.</a:t>
            </a:r>
            <a:endParaRPr b="0" i="0" sz="1000" u="none" cap="none" strike="noStrike">
              <a:solidFill>
                <a:schemeClr val="dk1"/>
              </a:solidFill>
              <a:latin typeface="Calibri"/>
              <a:ea typeface="Calibri"/>
              <a:cs typeface="Calibri"/>
              <a:sym typeface="Calibri"/>
            </a:endParaRPr>
          </a:p>
        </p:txBody>
      </p:sp>
      <p:sp>
        <p:nvSpPr>
          <p:cNvPr id="92" name="Google Shape;92;g3f777ed506a_4_0"/>
          <p:cNvSpPr/>
          <p:nvPr/>
        </p:nvSpPr>
        <p:spPr>
          <a:xfrm>
            <a:off x="640080" y="647395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900"/>
              <a:buFont typeface="Inter"/>
              <a:buNone/>
            </a:pPr>
            <a:r>
              <a:rPr b="1" i="0" lang="en-US" sz="900" u="none" cap="none" strike="noStrike">
                <a:solidFill>
                  <a:srgbClr val="B5B2A6"/>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pic>
        <p:nvPicPr>
          <p:cNvPr id="93" name="Google Shape;93;g3f777ed506a_4_0" title="ChatGPT Image Aug 20, 2026, 04_17_10 PM.png"/>
          <p:cNvPicPr preferRelativeResize="0"/>
          <p:nvPr/>
        </p:nvPicPr>
        <p:blipFill>
          <a:blip r:embed="rId3">
            <a:alphaModFix/>
          </a:blip>
          <a:stretch>
            <a:fillRect/>
          </a:stretch>
        </p:blipFill>
        <p:spPr>
          <a:xfrm>
            <a:off x="9159900" y="188975"/>
            <a:ext cx="2840924" cy="932175"/>
          </a:xfrm>
          <a:prstGeom prst="rect">
            <a:avLst/>
          </a:prstGeom>
          <a:solidFill>
            <a:srgbClr val="1A1A1A">
              <a:alpha val="16080"/>
            </a:srgbClr>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0E8"/>
        </a:solidFill>
      </p:bgPr>
    </p:bg>
    <p:spTree>
      <p:nvGrpSpPr>
        <p:cNvPr id="98" name="Shape 98"/>
        <p:cNvGrpSpPr/>
        <p:nvPr/>
      </p:nvGrpSpPr>
      <p:grpSpPr>
        <a:xfrm>
          <a:off x="0" y="0"/>
          <a:ext cx="0" cy="0"/>
          <a:chOff x="0" y="0"/>
          <a:chExt cx="0" cy="0"/>
        </a:xfrm>
      </p:grpSpPr>
      <p:sp>
        <p:nvSpPr>
          <p:cNvPr id="99" name="Google Shape;99;p6"/>
          <p:cNvSpPr/>
          <p:nvPr/>
        </p:nvSpPr>
        <p:spPr>
          <a:xfrm>
            <a:off x="640080" y="457200"/>
            <a:ext cx="73152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5240"/>
              </a:buClr>
              <a:buSzPts val="1100"/>
              <a:buFont typeface="Inter"/>
              <a:buNone/>
            </a:pPr>
            <a:r>
              <a:rPr b="1" lang="en-US" sz="1100">
                <a:solidFill>
                  <a:srgbClr val="4A5240"/>
                </a:solidFill>
                <a:latin typeface="Inter"/>
                <a:ea typeface="Inter"/>
                <a:cs typeface="Inter"/>
                <a:sym typeface="Inter"/>
              </a:rPr>
              <a:t>GET STARTED</a:t>
            </a:r>
            <a:endParaRPr b="0" i="0" sz="1100" u="none" cap="none" strike="noStrike">
              <a:solidFill>
                <a:schemeClr val="dk1"/>
              </a:solidFill>
              <a:latin typeface="Calibri"/>
              <a:ea typeface="Calibri"/>
              <a:cs typeface="Calibri"/>
              <a:sym typeface="Calibri"/>
            </a:endParaRPr>
          </a:p>
        </p:txBody>
      </p:sp>
      <p:sp>
        <p:nvSpPr>
          <p:cNvPr id="100" name="Google Shape;100;p6"/>
          <p:cNvSpPr/>
          <p:nvPr/>
        </p:nvSpPr>
        <p:spPr>
          <a:xfrm>
            <a:off x="640080" y="868680"/>
            <a:ext cx="914400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D0D0D"/>
              </a:buClr>
              <a:buSzPts val="2600"/>
              <a:buFont typeface="Playfair Display"/>
              <a:buNone/>
            </a:pPr>
            <a:r>
              <a:rPr b="1" lang="en-US" sz="2600">
                <a:solidFill>
                  <a:srgbClr val="0D0D0D"/>
                </a:solidFill>
                <a:latin typeface="Playfair Display"/>
                <a:ea typeface="Playfair Display"/>
                <a:cs typeface="Playfair Display"/>
                <a:sym typeface="Playfair Display"/>
              </a:rPr>
              <a:t>W</a:t>
            </a:r>
            <a:r>
              <a:rPr b="1" i="0" lang="en-US" sz="2600" u="none" cap="none" strike="noStrike">
                <a:solidFill>
                  <a:srgbClr val="0D0D0D"/>
                </a:solidFill>
                <a:latin typeface="Playfair Display"/>
                <a:ea typeface="Playfair Display"/>
                <a:cs typeface="Playfair Display"/>
                <a:sym typeface="Playfair Display"/>
              </a:rPr>
              <a:t>ays to take the stage</a:t>
            </a:r>
            <a:r>
              <a:rPr b="1" lang="en-US" sz="2600">
                <a:solidFill>
                  <a:srgbClr val="0D0D0D"/>
                </a:solidFill>
                <a:latin typeface="Playfair Display"/>
                <a:ea typeface="Playfair Display"/>
                <a:cs typeface="Playfair Display"/>
                <a:sym typeface="Playfair Display"/>
              </a:rPr>
              <a:t> - creative fundraising ideas</a:t>
            </a:r>
            <a:endParaRPr b="0" i="0" sz="2600" u="none" cap="none" strike="noStrike">
              <a:solidFill>
                <a:schemeClr val="dk1"/>
              </a:solidFill>
              <a:latin typeface="Calibri"/>
              <a:ea typeface="Calibri"/>
              <a:cs typeface="Calibri"/>
              <a:sym typeface="Calibri"/>
            </a:endParaRPr>
          </a:p>
        </p:txBody>
      </p:sp>
      <p:sp>
        <p:nvSpPr>
          <p:cNvPr id="101" name="Google Shape;101;p6"/>
          <p:cNvSpPr/>
          <p:nvPr/>
        </p:nvSpPr>
        <p:spPr>
          <a:xfrm>
            <a:off x="673655" y="1888078"/>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856535" y="2052670"/>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WORKSHOP</a:t>
            </a:r>
            <a:endParaRPr b="0" i="0" sz="900" u="none" cap="none" strike="noStrike">
              <a:solidFill>
                <a:schemeClr val="dk1"/>
              </a:solidFill>
              <a:latin typeface="Calibri"/>
              <a:ea typeface="Calibri"/>
              <a:cs typeface="Calibri"/>
              <a:sym typeface="Calibri"/>
            </a:endParaRPr>
          </a:p>
        </p:txBody>
      </p:sp>
      <p:sp>
        <p:nvSpPr>
          <p:cNvPr id="103" name="Google Shape;103;p6"/>
          <p:cNvSpPr/>
          <p:nvPr/>
        </p:nvSpPr>
        <p:spPr>
          <a:xfrm>
            <a:off x="856535" y="234527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Drop-in class with donations at the door</a:t>
            </a:r>
            <a:endParaRPr b="0" i="0" sz="1150" u="none" cap="none" strike="noStrike">
              <a:solidFill>
                <a:schemeClr val="dk1"/>
              </a:solidFill>
              <a:latin typeface="Calibri"/>
              <a:ea typeface="Calibri"/>
              <a:cs typeface="Calibri"/>
              <a:sym typeface="Calibri"/>
            </a:endParaRPr>
          </a:p>
        </p:txBody>
      </p:sp>
      <p:sp>
        <p:nvSpPr>
          <p:cNvPr id="104" name="Google Shape;104;p6"/>
          <p:cNvSpPr/>
          <p:nvPr/>
        </p:nvSpPr>
        <p:spPr>
          <a:xfrm>
            <a:off x="856535" y="2939638"/>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Open your studio for a special class — any style, any level. Simple to organise, high on impact.</a:t>
            </a:r>
            <a:endParaRPr b="0" i="0" sz="870" u="none" cap="none" strike="noStrike">
              <a:solidFill>
                <a:schemeClr val="dk1"/>
              </a:solidFill>
              <a:latin typeface="Calibri"/>
              <a:ea typeface="Calibri"/>
              <a:cs typeface="Calibri"/>
              <a:sym typeface="Calibri"/>
            </a:endParaRPr>
          </a:p>
        </p:txBody>
      </p:sp>
      <p:sp>
        <p:nvSpPr>
          <p:cNvPr id="105" name="Google Shape;105;p6"/>
          <p:cNvSpPr/>
          <p:nvPr/>
        </p:nvSpPr>
        <p:spPr>
          <a:xfrm>
            <a:off x="3416855" y="1888078"/>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6"/>
          <p:cNvSpPr/>
          <p:nvPr/>
        </p:nvSpPr>
        <p:spPr>
          <a:xfrm>
            <a:off x="3599735" y="2052670"/>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ENDURANCE</a:t>
            </a:r>
            <a:endParaRPr b="0" i="0" sz="900" u="none" cap="none" strike="noStrike">
              <a:solidFill>
                <a:schemeClr val="dk1"/>
              </a:solidFill>
              <a:latin typeface="Calibri"/>
              <a:ea typeface="Calibri"/>
              <a:cs typeface="Calibri"/>
              <a:sym typeface="Calibri"/>
            </a:endParaRPr>
          </a:p>
        </p:txBody>
      </p:sp>
      <p:sp>
        <p:nvSpPr>
          <p:cNvPr id="107" name="Google Shape;107;p6"/>
          <p:cNvSpPr/>
          <p:nvPr/>
        </p:nvSpPr>
        <p:spPr>
          <a:xfrm>
            <a:off x="3599735" y="234527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Sponsored dance marathon</a:t>
            </a:r>
            <a:endParaRPr b="0" i="0" sz="1150" u="none" cap="none" strike="noStrike">
              <a:solidFill>
                <a:schemeClr val="dk1"/>
              </a:solidFill>
              <a:latin typeface="Calibri"/>
              <a:ea typeface="Calibri"/>
              <a:cs typeface="Calibri"/>
              <a:sym typeface="Calibri"/>
            </a:endParaRPr>
          </a:p>
        </p:txBody>
      </p:sp>
      <p:sp>
        <p:nvSpPr>
          <p:cNvPr id="108" name="Google Shape;108;p6"/>
          <p:cNvSpPr/>
          <p:nvPr/>
        </p:nvSpPr>
        <p:spPr>
          <a:xfrm>
            <a:off x="3599735" y="2802475"/>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Students collect individual sponsorships </a:t>
            </a:r>
            <a:r>
              <a:rPr lang="en-US" sz="870">
                <a:solidFill>
                  <a:srgbClr val="3A3A3A"/>
                </a:solidFill>
                <a:latin typeface="Inter"/>
                <a:ea typeface="Inter"/>
                <a:cs typeface="Inter"/>
                <a:sym typeface="Inter"/>
              </a:rPr>
              <a:t>and dance every hour on the hour for 12 or 24 hours.</a:t>
            </a:r>
            <a:endParaRPr b="0" i="0" sz="870" u="none" cap="none" strike="noStrike">
              <a:solidFill>
                <a:schemeClr val="dk1"/>
              </a:solidFill>
              <a:latin typeface="Calibri"/>
              <a:ea typeface="Calibri"/>
              <a:cs typeface="Calibri"/>
              <a:sym typeface="Calibri"/>
            </a:endParaRPr>
          </a:p>
        </p:txBody>
      </p:sp>
      <p:sp>
        <p:nvSpPr>
          <p:cNvPr id="109" name="Google Shape;109;p6"/>
          <p:cNvSpPr/>
          <p:nvPr/>
        </p:nvSpPr>
        <p:spPr>
          <a:xfrm>
            <a:off x="6160055" y="1888078"/>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6"/>
          <p:cNvSpPr/>
          <p:nvPr/>
        </p:nvSpPr>
        <p:spPr>
          <a:xfrm>
            <a:off x="6342935" y="2052670"/>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COMMUNITY</a:t>
            </a:r>
            <a:endParaRPr b="0" i="0" sz="900" u="none" cap="none" strike="noStrike">
              <a:solidFill>
                <a:schemeClr val="dk1"/>
              </a:solidFill>
              <a:latin typeface="Calibri"/>
              <a:ea typeface="Calibri"/>
              <a:cs typeface="Calibri"/>
              <a:sym typeface="Calibri"/>
            </a:endParaRPr>
          </a:p>
        </p:txBody>
      </p:sp>
      <p:sp>
        <p:nvSpPr>
          <p:cNvPr id="111" name="Google Shape;111;p6"/>
          <p:cNvSpPr/>
          <p:nvPr/>
        </p:nvSpPr>
        <p:spPr>
          <a:xfrm>
            <a:off x="6342935" y="234527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Parent workshop night</a:t>
            </a:r>
            <a:endParaRPr b="0" i="0" sz="1150" u="none" cap="none" strike="noStrike">
              <a:solidFill>
                <a:schemeClr val="dk1"/>
              </a:solidFill>
              <a:latin typeface="Calibri"/>
              <a:ea typeface="Calibri"/>
              <a:cs typeface="Calibri"/>
              <a:sym typeface="Calibri"/>
            </a:endParaRPr>
          </a:p>
        </p:txBody>
      </p:sp>
      <p:sp>
        <p:nvSpPr>
          <p:cNvPr id="112" name="Google Shape;112;p6"/>
          <p:cNvSpPr/>
          <p:nvPr/>
        </p:nvSpPr>
        <p:spPr>
          <a:xfrm>
            <a:off x="6342935" y="2802475"/>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Parents pay to take a class taught by their own kids. Emotionally memorable, strongly shared on social.</a:t>
            </a:r>
            <a:endParaRPr b="0" i="0" sz="870" u="none" cap="none" strike="noStrike">
              <a:solidFill>
                <a:schemeClr val="dk1"/>
              </a:solidFill>
              <a:latin typeface="Calibri"/>
              <a:ea typeface="Calibri"/>
              <a:cs typeface="Calibri"/>
              <a:sym typeface="Calibri"/>
            </a:endParaRPr>
          </a:p>
        </p:txBody>
      </p:sp>
      <p:sp>
        <p:nvSpPr>
          <p:cNvPr id="113" name="Google Shape;113;p6"/>
          <p:cNvSpPr/>
          <p:nvPr/>
        </p:nvSpPr>
        <p:spPr>
          <a:xfrm>
            <a:off x="8903255" y="1888078"/>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a:off x="9086135" y="2052670"/>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GALA</a:t>
            </a:r>
            <a:endParaRPr b="0" i="0" sz="900" u="none" cap="none" strike="noStrike">
              <a:solidFill>
                <a:schemeClr val="dk1"/>
              </a:solidFill>
              <a:latin typeface="Calibri"/>
              <a:ea typeface="Calibri"/>
              <a:cs typeface="Calibri"/>
              <a:sym typeface="Calibri"/>
            </a:endParaRPr>
          </a:p>
        </p:txBody>
      </p:sp>
      <p:sp>
        <p:nvSpPr>
          <p:cNvPr id="115" name="Google Shape;115;p6"/>
          <p:cNvSpPr/>
          <p:nvPr/>
        </p:nvSpPr>
        <p:spPr>
          <a:xfrm>
            <a:off x="9086135" y="234527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End-of-year fundraising showcase</a:t>
            </a:r>
            <a:endParaRPr b="0" i="0" sz="1150" u="none" cap="none" strike="noStrike">
              <a:solidFill>
                <a:schemeClr val="dk1"/>
              </a:solidFill>
              <a:latin typeface="Calibri"/>
              <a:ea typeface="Calibri"/>
              <a:cs typeface="Calibri"/>
              <a:sym typeface="Calibri"/>
            </a:endParaRPr>
          </a:p>
        </p:txBody>
      </p:sp>
      <p:sp>
        <p:nvSpPr>
          <p:cNvPr id="116" name="Google Shape;116;p6"/>
          <p:cNvSpPr/>
          <p:nvPr/>
        </p:nvSpPr>
        <p:spPr>
          <a:xfrm>
            <a:off x="9086135" y="2939638"/>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Turn your annual showcase into a ticketed fundraiser — a purpose that travels beyond the stage.</a:t>
            </a:r>
            <a:endParaRPr b="0" i="0" sz="870" u="none" cap="none" strike="noStrike">
              <a:solidFill>
                <a:schemeClr val="dk1"/>
              </a:solidFill>
              <a:latin typeface="Calibri"/>
              <a:ea typeface="Calibri"/>
              <a:cs typeface="Calibri"/>
              <a:sym typeface="Calibri"/>
            </a:endParaRPr>
          </a:p>
        </p:txBody>
      </p:sp>
      <p:sp>
        <p:nvSpPr>
          <p:cNvPr id="117" name="Google Shape;117;p6"/>
          <p:cNvSpPr/>
          <p:nvPr/>
        </p:nvSpPr>
        <p:spPr>
          <a:xfrm>
            <a:off x="640080" y="4005066"/>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6"/>
          <p:cNvSpPr/>
          <p:nvPr/>
        </p:nvSpPr>
        <p:spPr>
          <a:xfrm>
            <a:off x="822960" y="416965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DIGITAL</a:t>
            </a:r>
            <a:endParaRPr b="0" i="0" sz="900" u="none" cap="none" strike="noStrike">
              <a:solidFill>
                <a:schemeClr val="dk1"/>
              </a:solidFill>
              <a:latin typeface="Calibri"/>
              <a:ea typeface="Calibri"/>
              <a:cs typeface="Calibri"/>
              <a:sym typeface="Calibri"/>
            </a:endParaRPr>
          </a:p>
        </p:txBody>
      </p:sp>
      <p:sp>
        <p:nvSpPr>
          <p:cNvPr id="119" name="Google Shape;119;p6"/>
          <p:cNvSpPr/>
          <p:nvPr/>
        </p:nvSpPr>
        <p:spPr>
          <a:xfrm>
            <a:off x="822960" y="446226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Virtual masterclass</a:t>
            </a:r>
            <a:endParaRPr b="0" i="0" sz="1150" u="none" cap="none" strike="noStrike">
              <a:solidFill>
                <a:schemeClr val="dk1"/>
              </a:solidFill>
              <a:latin typeface="Calibri"/>
              <a:ea typeface="Calibri"/>
              <a:cs typeface="Calibri"/>
              <a:sym typeface="Calibri"/>
            </a:endParaRPr>
          </a:p>
        </p:txBody>
      </p:sp>
      <p:sp>
        <p:nvSpPr>
          <p:cNvPr id="120" name="Google Shape;120;p6"/>
          <p:cNvSpPr/>
          <p:nvPr/>
        </p:nvSpPr>
        <p:spPr>
          <a:xfrm>
            <a:off x="822985" y="4896089"/>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Offer a paid online workshop to your wider community, extending reach beyond your local audience.</a:t>
            </a:r>
            <a:endParaRPr b="0" i="0" sz="870" u="none" cap="none" strike="noStrike">
              <a:solidFill>
                <a:schemeClr val="dk1"/>
              </a:solidFill>
              <a:latin typeface="Calibri"/>
              <a:ea typeface="Calibri"/>
              <a:cs typeface="Calibri"/>
              <a:sym typeface="Calibri"/>
            </a:endParaRPr>
          </a:p>
        </p:txBody>
      </p:sp>
      <p:sp>
        <p:nvSpPr>
          <p:cNvPr id="121" name="Google Shape;121;p6"/>
          <p:cNvSpPr/>
          <p:nvPr/>
        </p:nvSpPr>
        <p:spPr>
          <a:xfrm>
            <a:off x="3383280" y="4005066"/>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
          <p:cNvSpPr/>
          <p:nvPr/>
        </p:nvSpPr>
        <p:spPr>
          <a:xfrm>
            <a:off x="3566160" y="416965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ARTISTIC</a:t>
            </a:r>
            <a:endParaRPr b="0" i="0" sz="900" u="none" cap="none" strike="noStrike">
              <a:solidFill>
                <a:schemeClr val="dk1"/>
              </a:solidFill>
              <a:latin typeface="Calibri"/>
              <a:ea typeface="Calibri"/>
              <a:cs typeface="Calibri"/>
              <a:sym typeface="Calibri"/>
            </a:endParaRPr>
          </a:p>
        </p:txBody>
      </p:sp>
      <p:sp>
        <p:nvSpPr>
          <p:cNvPr id="123" name="Google Shape;123;p6"/>
          <p:cNvSpPr/>
          <p:nvPr/>
        </p:nvSpPr>
        <p:spPr>
          <a:xfrm>
            <a:off x="3566160" y="446226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Paint or Pottery Night</a:t>
            </a:r>
            <a:endParaRPr b="0" i="0" sz="1150" u="none" cap="none" strike="noStrike">
              <a:solidFill>
                <a:schemeClr val="dk1"/>
              </a:solidFill>
              <a:latin typeface="Calibri"/>
              <a:ea typeface="Calibri"/>
              <a:cs typeface="Calibri"/>
              <a:sym typeface="Calibri"/>
            </a:endParaRPr>
          </a:p>
        </p:txBody>
      </p:sp>
      <p:sp>
        <p:nvSpPr>
          <p:cNvPr id="124" name="Google Shape;124;p6"/>
          <p:cNvSpPr/>
          <p:nvPr/>
        </p:nvSpPr>
        <p:spPr>
          <a:xfrm>
            <a:off x="3566173" y="4896026"/>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Have a local artist or venue run a paint or pottery night.</a:t>
            </a:r>
            <a:endParaRPr b="0" i="0" sz="870" u="none" cap="none" strike="noStrike">
              <a:solidFill>
                <a:schemeClr val="dk1"/>
              </a:solidFill>
              <a:latin typeface="Calibri"/>
              <a:ea typeface="Calibri"/>
              <a:cs typeface="Calibri"/>
              <a:sym typeface="Calibri"/>
            </a:endParaRPr>
          </a:p>
        </p:txBody>
      </p:sp>
      <p:sp>
        <p:nvSpPr>
          <p:cNvPr id="125" name="Google Shape;125;p6"/>
          <p:cNvSpPr/>
          <p:nvPr/>
        </p:nvSpPr>
        <p:spPr>
          <a:xfrm>
            <a:off x="6126480" y="4005066"/>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6309360" y="416965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VISIBILITY</a:t>
            </a:r>
            <a:endParaRPr b="0" i="0" sz="900" u="none" cap="none" strike="noStrike">
              <a:solidFill>
                <a:schemeClr val="dk1"/>
              </a:solidFill>
              <a:latin typeface="Calibri"/>
              <a:ea typeface="Calibri"/>
              <a:cs typeface="Calibri"/>
              <a:sym typeface="Calibri"/>
            </a:endParaRPr>
          </a:p>
        </p:txBody>
      </p:sp>
      <p:sp>
        <p:nvSpPr>
          <p:cNvPr id="127" name="Google Shape;127;p6"/>
          <p:cNvSpPr/>
          <p:nvPr/>
        </p:nvSpPr>
        <p:spPr>
          <a:xfrm>
            <a:off x="6309360" y="446226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Flash mob with a donation link</a:t>
            </a:r>
            <a:endParaRPr b="0" i="0" sz="1150" u="none" cap="none" strike="noStrike">
              <a:solidFill>
                <a:schemeClr val="dk1"/>
              </a:solidFill>
              <a:latin typeface="Calibri"/>
              <a:ea typeface="Calibri"/>
              <a:cs typeface="Calibri"/>
              <a:sym typeface="Calibri"/>
            </a:endParaRPr>
          </a:p>
        </p:txBody>
      </p:sp>
      <p:sp>
        <p:nvSpPr>
          <p:cNvPr id="128" name="Google Shape;128;p6"/>
          <p:cNvSpPr/>
          <p:nvPr/>
        </p:nvSpPr>
        <p:spPr>
          <a:xfrm>
            <a:off x="6309360" y="4896089"/>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Take it outside. A public performance with a QR code turns heads and creates shareable content.</a:t>
            </a:r>
            <a:endParaRPr b="0" i="0" sz="870" u="none" cap="none" strike="noStrike">
              <a:solidFill>
                <a:schemeClr val="dk1"/>
              </a:solidFill>
              <a:latin typeface="Calibri"/>
              <a:ea typeface="Calibri"/>
              <a:cs typeface="Calibri"/>
              <a:sym typeface="Calibri"/>
            </a:endParaRPr>
          </a:p>
        </p:txBody>
      </p:sp>
      <p:sp>
        <p:nvSpPr>
          <p:cNvPr id="129" name="Google Shape;129;p6"/>
          <p:cNvSpPr/>
          <p:nvPr/>
        </p:nvSpPr>
        <p:spPr>
          <a:xfrm>
            <a:off x="8869680" y="4005066"/>
            <a:ext cx="2615100" cy="1965900"/>
          </a:xfrm>
          <a:prstGeom prst="roundRect">
            <a:avLst>
              <a:gd fmla="val 3721" name="adj"/>
            </a:avLst>
          </a:prstGeom>
          <a:solidFill>
            <a:srgbClr val="FFFFFF"/>
          </a:solidFill>
          <a:ln>
            <a:noFill/>
          </a:ln>
          <a:effectLst>
            <a:outerShdw blurRad="76200" rotWithShape="0" algn="bl" dir="5400000" dist="25400">
              <a:srgbClr val="0D0D0D">
                <a:alpha val="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9052560" y="416965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i="0" lang="en-US" sz="900" u="none" cap="none" strike="noStrike">
                <a:solidFill>
                  <a:srgbClr val="6B7355"/>
                </a:solidFill>
                <a:latin typeface="Inter"/>
                <a:ea typeface="Inter"/>
                <a:cs typeface="Inter"/>
                <a:sym typeface="Inter"/>
              </a:rPr>
              <a:t>YOUR IDEA</a:t>
            </a:r>
            <a:endParaRPr b="0" i="0" sz="900" u="none" cap="none" strike="noStrike">
              <a:solidFill>
                <a:schemeClr val="dk1"/>
              </a:solidFill>
              <a:latin typeface="Calibri"/>
              <a:ea typeface="Calibri"/>
              <a:cs typeface="Calibri"/>
              <a:sym typeface="Calibri"/>
            </a:endParaRPr>
          </a:p>
        </p:txBody>
      </p:sp>
      <p:sp>
        <p:nvSpPr>
          <p:cNvPr id="131" name="Google Shape;131;p6"/>
          <p:cNvSpPr/>
          <p:nvPr/>
        </p:nvSpPr>
        <p:spPr>
          <a:xfrm>
            <a:off x="9052560" y="446226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i="0" lang="en-US" sz="1150" u="none" cap="none" strike="noStrike">
                <a:solidFill>
                  <a:srgbClr val="0D0D0D"/>
                </a:solidFill>
                <a:latin typeface="Playfair Display"/>
                <a:ea typeface="Playfair Display"/>
                <a:cs typeface="Playfair Display"/>
                <a:sym typeface="Playfair Display"/>
              </a:rPr>
              <a:t>Something entirely your own</a:t>
            </a:r>
            <a:endParaRPr b="0" i="0" sz="1150" u="none" cap="none" strike="noStrike">
              <a:solidFill>
                <a:schemeClr val="dk1"/>
              </a:solidFill>
              <a:latin typeface="Calibri"/>
              <a:ea typeface="Calibri"/>
              <a:cs typeface="Calibri"/>
              <a:sym typeface="Calibri"/>
            </a:endParaRPr>
          </a:p>
        </p:txBody>
      </p:sp>
      <p:sp>
        <p:nvSpPr>
          <p:cNvPr id="132" name="Google Shape;132;p6"/>
          <p:cNvSpPr/>
          <p:nvPr/>
        </p:nvSpPr>
        <p:spPr>
          <a:xfrm>
            <a:off x="9052585" y="4896089"/>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b="0" i="0" lang="en-US" sz="870" u="none" cap="none" strike="noStrike">
                <a:solidFill>
                  <a:srgbClr val="3A3A3A"/>
                </a:solidFill>
                <a:latin typeface="Inter"/>
                <a:ea typeface="Inter"/>
                <a:cs typeface="Inter"/>
                <a:sym typeface="Inter"/>
              </a:rPr>
              <a:t>The best event is the one your community is excited about. Tell us what you're planning.</a:t>
            </a:r>
            <a:endParaRPr b="0" i="0" sz="870" u="none" cap="none" strike="noStrike">
              <a:solidFill>
                <a:schemeClr val="dk1"/>
              </a:solidFill>
              <a:latin typeface="Calibri"/>
              <a:ea typeface="Calibri"/>
              <a:cs typeface="Calibri"/>
              <a:sym typeface="Calibri"/>
            </a:endParaRPr>
          </a:p>
        </p:txBody>
      </p:sp>
      <p:sp>
        <p:nvSpPr>
          <p:cNvPr id="133" name="Google Shape;133;p6"/>
          <p:cNvSpPr/>
          <p:nvPr/>
        </p:nvSpPr>
        <p:spPr>
          <a:xfrm>
            <a:off x="640080" y="631850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sp>
        <p:nvSpPr>
          <p:cNvPr id="134" name="Google Shape;134;p6"/>
          <p:cNvSpPr txBox="1"/>
          <p:nvPr/>
        </p:nvSpPr>
        <p:spPr>
          <a:xfrm>
            <a:off x="565300" y="1447000"/>
            <a:ext cx="8894700" cy="2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3A3A3A"/>
              </a:buClr>
              <a:buSzPts val="1250"/>
              <a:buFont typeface="Inter"/>
              <a:buNone/>
            </a:pPr>
            <a:r>
              <a:rPr lang="en-US" sz="1250">
                <a:solidFill>
                  <a:srgbClr val="3A3A3A"/>
                </a:solidFill>
                <a:latin typeface="Inter"/>
                <a:ea typeface="Inter"/>
                <a:cs typeface="Inter"/>
                <a:sym typeface="Inter"/>
              </a:rPr>
              <a:t>Y</a:t>
            </a:r>
            <a:r>
              <a:rPr lang="en-US" sz="1250">
                <a:solidFill>
                  <a:srgbClr val="3A3A3A"/>
                </a:solidFill>
                <a:latin typeface="Inter"/>
                <a:ea typeface="Inter"/>
                <a:cs typeface="Inter"/>
                <a:sym typeface="Inter"/>
              </a:rPr>
              <a:t>ou do the fun stuff. We'll provide stories, social media materials, and support to make your campaign shine.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9" name="Shape 139"/>
        <p:cNvGrpSpPr/>
        <p:nvPr/>
      </p:nvGrpSpPr>
      <p:grpSpPr>
        <a:xfrm>
          <a:off x="0" y="0"/>
          <a:ext cx="0" cy="0"/>
          <a:chOff x="0" y="0"/>
          <a:chExt cx="0" cy="0"/>
        </a:xfrm>
      </p:grpSpPr>
      <p:sp>
        <p:nvSpPr>
          <p:cNvPr id="140" name="Google Shape;140;p5"/>
          <p:cNvSpPr/>
          <p:nvPr/>
        </p:nvSpPr>
        <p:spPr>
          <a:xfrm>
            <a:off x="640080" y="457200"/>
            <a:ext cx="73152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5240"/>
              </a:buClr>
              <a:buSzPts val="1100"/>
              <a:buFont typeface="Inter"/>
              <a:buNone/>
            </a:pPr>
            <a:r>
              <a:rPr b="1" lang="en-US" sz="1100">
                <a:solidFill>
                  <a:srgbClr val="4A5240"/>
                </a:solidFill>
                <a:latin typeface="Inter"/>
                <a:ea typeface="Inter"/>
                <a:cs typeface="Inter"/>
                <a:sym typeface="Inter"/>
              </a:rPr>
              <a:t>HOW WE HELP</a:t>
            </a:r>
            <a:endParaRPr b="0" i="0" sz="1100" u="none" cap="none" strike="noStrike">
              <a:solidFill>
                <a:schemeClr val="dk1"/>
              </a:solidFill>
              <a:latin typeface="Calibri"/>
              <a:ea typeface="Calibri"/>
              <a:cs typeface="Calibri"/>
              <a:sym typeface="Calibri"/>
            </a:endParaRPr>
          </a:p>
        </p:txBody>
      </p:sp>
      <p:sp>
        <p:nvSpPr>
          <p:cNvPr id="141" name="Google Shape;141;p5"/>
          <p:cNvSpPr/>
          <p:nvPr/>
        </p:nvSpPr>
        <p:spPr>
          <a:xfrm>
            <a:off x="640080" y="777280"/>
            <a:ext cx="10515600" cy="731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D0D0D"/>
              </a:buClr>
              <a:buSzPts val="2800"/>
              <a:buFont typeface="Playfair Display"/>
              <a:buNone/>
            </a:pPr>
            <a:r>
              <a:rPr b="1" lang="en-US" sz="2800">
                <a:solidFill>
                  <a:srgbClr val="0D0D0D"/>
                </a:solidFill>
                <a:latin typeface="Playfair Display"/>
                <a:ea typeface="Playfair Display"/>
                <a:cs typeface="Playfair Display"/>
                <a:sym typeface="Playfair Display"/>
              </a:rPr>
              <a:t>Resources for </a:t>
            </a:r>
            <a:r>
              <a:rPr b="1" i="1" lang="en-US" sz="2800">
                <a:solidFill>
                  <a:srgbClr val="0D0D0D"/>
                </a:solidFill>
                <a:latin typeface="Playfair Display"/>
                <a:ea typeface="Playfair Display"/>
                <a:cs typeface="Playfair Display"/>
                <a:sym typeface="Playfair Display"/>
              </a:rPr>
              <a:t>Fundraising</a:t>
            </a:r>
            <a:r>
              <a:rPr b="1" i="1" lang="en-US" sz="2800" u="none" cap="none" strike="noStrike">
                <a:solidFill>
                  <a:srgbClr val="0D0D0D"/>
                </a:solidFill>
                <a:latin typeface="Playfair Display"/>
                <a:ea typeface="Playfair Display"/>
                <a:cs typeface="Playfair Display"/>
                <a:sym typeface="Playfair Display"/>
              </a:rPr>
              <a:t>.</a:t>
            </a:r>
            <a:endParaRPr b="0" i="0" sz="2800" u="none" cap="none" strike="noStrike">
              <a:solidFill>
                <a:schemeClr val="dk1"/>
              </a:solidFill>
              <a:latin typeface="Calibri"/>
              <a:ea typeface="Calibri"/>
              <a:cs typeface="Calibri"/>
              <a:sym typeface="Calibri"/>
            </a:endParaRPr>
          </a:p>
        </p:txBody>
      </p:sp>
      <p:sp>
        <p:nvSpPr>
          <p:cNvPr id="142" name="Google Shape;142;p5"/>
          <p:cNvSpPr/>
          <p:nvPr/>
        </p:nvSpPr>
        <p:spPr>
          <a:xfrm>
            <a:off x="640075" y="1434980"/>
            <a:ext cx="9601200" cy="594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A3A3A"/>
              </a:buClr>
              <a:buSzPts val="1250"/>
              <a:buFont typeface="Inter"/>
              <a:buNone/>
            </a:pPr>
            <a:r>
              <a:rPr lang="en-US" sz="1800">
                <a:solidFill>
                  <a:srgbClr val="3A3A3A"/>
                </a:solidFill>
                <a:latin typeface="Inter"/>
                <a:ea typeface="Inter"/>
                <a:cs typeface="Inter"/>
                <a:sym typeface="Inter"/>
              </a:rPr>
              <a:t>We want to make your journey as smooth as possible. We will help you with </a:t>
            </a:r>
            <a:r>
              <a:rPr lang="en-US" sz="1800">
                <a:solidFill>
                  <a:srgbClr val="3A3A3A"/>
                </a:solidFill>
                <a:latin typeface="Inter"/>
                <a:ea typeface="Inter"/>
                <a:cs typeface="Inter"/>
                <a:sym typeface="Inter"/>
              </a:rPr>
              <a:t>materials to make your event a success. </a:t>
            </a:r>
            <a:endParaRPr b="0" i="0" sz="1800" u="none" cap="none" strike="noStrike">
              <a:solidFill>
                <a:schemeClr val="dk1"/>
              </a:solidFill>
              <a:latin typeface="Calibri"/>
              <a:ea typeface="Calibri"/>
              <a:cs typeface="Calibri"/>
              <a:sym typeface="Calibri"/>
            </a:endParaRPr>
          </a:p>
        </p:txBody>
      </p:sp>
      <p:sp>
        <p:nvSpPr>
          <p:cNvPr id="143" name="Google Shape;143;p5"/>
          <p:cNvSpPr/>
          <p:nvPr/>
        </p:nvSpPr>
        <p:spPr>
          <a:xfrm>
            <a:off x="640080" y="2103120"/>
            <a:ext cx="10881300" cy="3977700"/>
          </a:xfrm>
          <a:prstGeom prst="roundRect">
            <a:avLst>
              <a:gd fmla="val 2759" name="adj"/>
            </a:avLst>
          </a:prstGeom>
          <a:solidFill>
            <a:srgbClr val="0D0D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
          <p:cNvSpPr/>
          <p:nvPr/>
        </p:nvSpPr>
        <p:spPr>
          <a:xfrm>
            <a:off x="914375" y="2641321"/>
            <a:ext cx="6035100" cy="2489700"/>
          </a:xfrm>
          <a:prstGeom prst="rect">
            <a:avLst/>
          </a:prstGeom>
          <a:noFill/>
          <a:ln>
            <a:noFill/>
          </a:ln>
        </p:spPr>
        <p:txBody>
          <a:bodyPr anchorCtr="0" anchor="ctr" bIns="0" lIns="0" spcFirstLastPara="1" rIns="0" wrap="square" tIns="0">
            <a:noAutofit/>
          </a:bodyPr>
          <a:lstStyle/>
          <a:p>
            <a:pPr indent="-342900" lvl="0" marL="457200" marR="0" rtl="0" algn="l">
              <a:spcBef>
                <a:spcPts val="0"/>
              </a:spcBef>
              <a:spcAft>
                <a:spcPts val="0"/>
              </a:spcAft>
              <a:buClr>
                <a:srgbClr val="9CAA82"/>
              </a:buClr>
              <a:buSzPts val="1800"/>
              <a:buFont typeface="Inter"/>
              <a:buChar char="●"/>
            </a:pPr>
            <a:r>
              <a:rPr lang="en-US" sz="1800">
                <a:solidFill>
                  <a:srgbClr val="9CAA82"/>
                </a:solidFill>
                <a:latin typeface="Inter"/>
                <a:ea typeface="Inter"/>
                <a:cs typeface="Inter"/>
                <a:sym typeface="Inter"/>
              </a:rPr>
              <a:t>Customisable flyers, posters, invites, and social media templates </a:t>
            </a:r>
            <a:endParaRPr sz="1800">
              <a:solidFill>
                <a:srgbClr val="9CAA82"/>
              </a:solidFill>
              <a:latin typeface="Inter"/>
              <a:ea typeface="Inter"/>
              <a:cs typeface="Inter"/>
              <a:sym typeface="Inter"/>
            </a:endParaRPr>
          </a:p>
          <a:p>
            <a:pPr indent="0" lvl="0" marL="457200" marR="0" rtl="0" algn="l">
              <a:spcBef>
                <a:spcPts val="0"/>
              </a:spcBef>
              <a:spcAft>
                <a:spcPts val="0"/>
              </a:spcAft>
              <a:buNone/>
            </a:pPr>
            <a:r>
              <a:t/>
            </a:r>
            <a:endParaRPr sz="1800">
              <a:solidFill>
                <a:srgbClr val="9CAA82"/>
              </a:solidFill>
              <a:latin typeface="Inter"/>
              <a:ea typeface="Inter"/>
              <a:cs typeface="Inter"/>
              <a:sym typeface="Inter"/>
            </a:endParaRPr>
          </a:p>
          <a:p>
            <a:pPr indent="-342900" lvl="0" marL="457200" marR="0" rtl="0" algn="l">
              <a:spcBef>
                <a:spcPts val="0"/>
              </a:spcBef>
              <a:spcAft>
                <a:spcPts val="0"/>
              </a:spcAft>
              <a:buClr>
                <a:srgbClr val="9CAA82"/>
              </a:buClr>
              <a:buSzPts val="1800"/>
              <a:buFont typeface="Inter"/>
              <a:buChar char="●"/>
            </a:pPr>
            <a:r>
              <a:rPr lang="en-US" sz="1800">
                <a:solidFill>
                  <a:srgbClr val="9CAA82"/>
                </a:solidFill>
                <a:latin typeface="Inter"/>
                <a:ea typeface="Inter"/>
                <a:cs typeface="Inter"/>
                <a:sym typeface="Inter"/>
              </a:rPr>
              <a:t>Ukrainian Patriot branding kits (logos, colour codes &amp; usage guides)</a:t>
            </a:r>
            <a:endParaRPr sz="1800">
              <a:solidFill>
                <a:srgbClr val="9CAA82"/>
              </a:solidFill>
              <a:latin typeface="Inter"/>
              <a:ea typeface="Inter"/>
              <a:cs typeface="Inter"/>
              <a:sym typeface="Inter"/>
            </a:endParaRPr>
          </a:p>
          <a:p>
            <a:pPr indent="0" lvl="0" marL="457200" marR="0" rtl="0" algn="l">
              <a:spcBef>
                <a:spcPts val="0"/>
              </a:spcBef>
              <a:spcAft>
                <a:spcPts val="0"/>
              </a:spcAft>
              <a:buNone/>
            </a:pPr>
            <a:r>
              <a:t/>
            </a:r>
            <a:endParaRPr sz="1800">
              <a:solidFill>
                <a:srgbClr val="9CAA82"/>
              </a:solidFill>
              <a:latin typeface="Inter"/>
              <a:ea typeface="Inter"/>
              <a:cs typeface="Inter"/>
              <a:sym typeface="Inter"/>
            </a:endParaRPr>
          </a:p>
          <a:p>
            <a:pPr indent="-342900" lvl="0" marL="457200" marR="0" rtl="0" algn="l">
              <a:spcBef>
                <a:spcPts val="0"/>
              </a:spcBef>
              <a:spcAft>
                <a:spcPts val="0"/>
              </a:spcAft>
              <a:buClr>
                <a:srgbClr val="9CAA82"/>
              </a:buClr>
              <a:buSzPts val="1800"/>
              <a:buFont typeface="Inter"/>
              <a:buChar char="●"/>
            </a:pPr>
            <a:r>
              <a:rPr lang="en-US" sz="1800">
                <a:solidFill>
                  <a:srgbClr val="9CAA82"/>
                </a:solidFill>
                <a:latin typeface="Inter"/>
                <a:ea typeface="Inter"/>
                <a:cs typeface="Inter"/>
                <a:sym typeface="Inter"/>
              </a:rPr>
              <a:t>Personal contact for support</a:t>
            </a:r>
            <a:endParaRPr sz="1800">
              <a:solidFill>
                <a:srgbClr val="9CAA82"/>
              </a:solidFill>
              <a:latin typeface="Inter"/>
              <a:ea typeface="Inter"/>
              <a:cs typeface="Inter"/>
              <a:sym typeface="Inter"/>
            </a:endParaRPr>
          </a:p>
          <a:p>
            <a:pPr indent="0" lvl="0" marL="0" marR="0" rtl="0" algn="l">
              <a:spcBef>
                <a:spcPts val="0"/>
              </a:spcBef>
              <a:spcAft>
                <a:spcPts val="0"/>
              </a:spcAft>
              <a:buNone/>
            </a:pPr>
            <a:r>
              <a:t/>
            </a:r>
            <a:endParaRPr b="1" sz="1800">
              <a:solidFill>
                <a:srgbClr val="9CAA82"/>
              </a:solidFill>
              <a:latin typeface="Inter"/>
              <a:ea typeface="Inter"/>
              <a:cs typeface="Inter"/>
              <a:sym typeface="Inter"/>
            </a:endParaRPr>
          </a:p>
        </p:txBody>
      </p:sp>
      <p:sp>
        <p:nvSpPr>
          <p:cNvPr id="145" name="Google Shape;145;p5"/>
          <p:cNvSpPr/>
          <p:nvPr/>
        </p:nvSpPr>
        <p:spPr>
          <a:xfrm>
            <a:off x="640080" y="6263677"/>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pic>
        <p:nvPicPr>
          <p:cNvPr id="146" name="Google Shape;146;p5" title="Z09_0387.jpg"/>
          <p:cNvPicPr preferRelativeResize="0"/>
          <p:nvPr/>
        </p:nvPicPr>
        <p:blipFill>
          <a:blip r:embed="rId3">
            <a:alphaModFix/>
          </a:blip>
          <a:stretch>
            <a:fillRect/>
          </a:stretch>
        </p:blipFill>
        <p:spPr>
          <a:xfrm>
            <a:off x="7176226" y="2729900"/>
            <a:ext cx="4087225" cy="27241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0D0D"/>
        </a:solidFill>
      </p:bgPr>
    </p:bg>
    <p:spTree>
      <p:nvGrpSpPr>
        <p:cNvPr id="151" name="Shape 151"/>
        <p:cNvGrpSpPr/>
        <p:nvPr/>
      </p:nvGrpSpPr>
      <p:grpSpPr>
        <a:xfrm>
          <a:off x="0" y="0"/>
          <a:ext cx="0" cy="0"/>
          <a:chOff x="0" y="0"/>
          <a:chExt cx="0" cy="0"/>
        </a:xfrm>
      </p:grpSpPr>
      <p:sp>
        <p:nvSpPr>
          <p:cNvPr id="152" name="Google Shape;152;p7"/>
          <p:cNvSpPr/>
          <p:nvPr/>
        </p:nvSpPr>
        <p:spPr>
          <a:xfrm>
            <a:off x="640080" y="457200"/>
            <a:ext cx="73152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1100"/>
              <a:buFont typeface="Inter"/>
              <a:buNone/>
            </a:pPr>
            <a:r>
              <a:rPr b="1" i="0" lang="en-US" sz="1100" u="none" cap="none" strike="noStrike">
                <a:solidFill>
                  <a:srgbClr val="9CAA82"/>
                </a:solidFill>
                <a:latin typeface="Inter"/>
                <a:ea typeface="Inter"/>
                <a:cs typeface="Inter"/>
                <a:sym typeface="Inter"/>
              </a:rPr>
              <a:t>WHAT YOU RECEIVE</a:t>
            </a:r>
            <a:endParaRPr b="0" i="0" sz="1100" u="none" cap="none" strike="noStrike">
              <a:solidFill>
                <a:schemeClr val="dk1"/>
              </a:solidFill>
              <a:latin typeface="Calibri"/>
              <a:ea typeface="Calibri"/>
              <a:cs typeface="Calibri"/>
              <a:sym typeface="Calibri"/>
            </a:endParaRPr>
          </a:p>
        </p:txBody>
      </p:sp>
      <p:sp>
        <p:nvSpPr>
          <p:cNvPr id="153" name="Google Shape;153;p7"/>
          <p:cNvSpPr/>
          <p:nvPr/>
        </p:nvSpPr>
        <p:spPr>
          <a:xfrm>
            <a:off x="640080" y="868680"/>
            <a:ext cx="1051560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700"/>
              <a:buFont typeface="Playfair Display"/>
              <a:buNone/>
            </a:pPr>
            <a:r>
              <a:rPr b="1" i="0" lang="en-US" sz="2700" u="none" cap="none" strike="noStrike">
                <a:solidFill>
                  <a:srgbClr val="FFFFFF"/>
                </a:solidFill>
                <a:latin typeface="Playfair Display"/>
                <a:ea typeface="Playfair Display"/>
                <a:cs typeface="Playfair Display"/>
                <a:sym typeface="Playfair Display"/>
              </a:rPr>
              <a:t>This isn't a </a:t>
            </a:r>
            <a:r>
              <a:rPr b="1" lang="en-US" sz="2700">
                <a:solidFill>
                  <a:srgbClr val="FFFFFF"/>
                </a:solidFill>
                <a:latin typeface="Playfair Display"/>
                <a:ea typeface="Playfair Display"/>
                <a:cs typeface="Playfair Display"/>
                <a:sym typeface="Playfair Display"/>
              </a:rPr>
              <a:t>donation</a:t>
            </a:r>
            <a:r>
              <a:rPr b="1" i="0" lang="en-US" sz="2700" u="none" cap="none" strike="noStrike">
                <a:solidFill>
                  <a:srgbClr val="FFFFFF"/>
                </a:solidFill>
                <a:latin typeface="Playfair Display"/>
                <a:ea typeface="Playfair Display"/>
                <a:cs typeface="Playfair Display"/>
                <a:sym typeface="Playfair Display"/>
              </a:rPr>
              <a:t>. </a:t>
            </a:r>
            <a:r>
              <a:rPr b="1" i="1" lang="en-US" sz="2700" u="none" cap="none" strike="noStrike">
                <a:solidFill>
                  <a:srgbClr val="9CAA82"/>
                </a:solidFill>
                <a:latin typeface="Playfair Display"/>
                <a:ea typeface="Playfair Display"/>
                <a:cs typeface="Playfair Display"/>
                <a:sym typeface="Playfair Display"/>
              </a:rPr>
              <a:t>It's a partnership.</a:t>
            </a:r>
            <a:endParaRPr b="0" i="0" sz="2700" u="none" cap="none" strike="noStrike">
              <a:solidFill>
                <a:schemeClr val="dk1"/>
              </a:solidFill>
              <a:latin typeface="Calibri"/>
              <a:ea typeface="Calibri"/>
              <a:cs typeface="Calibri"/>
              <a:sym typeface="Calibri"/>
            </a:endParaRPr>
          </a:p>
        </p:txBody>
      </p:sp>
      <p:sp>
        <p:nvSpPr>
          <p:cNvPr id="154" name="Google Shape;154;p7"/>
          <p:cNvSpPr/>
          <p:nvPr/>
        </p:nvSpPr>
        <p:spPr>
          <a:xfrm>
            <a:off x="640080" y="1508760"/>
            <a:ext cx="9875520" cy="502920"/>
          </a:xfrm>
          <a:prstGeom prst="rect">
            <a:avLst/>
          </a:prstGeom>
          <a:noFill/>
          <a:ln>
            <a:noFill/>
          </a:ln>
        </p:spPr>
        <p:txBody>
          <a:bodyPr anchorCtr="0" anchor="ctr" bIns="0" lIns="0" spcFirstLastPara="1" rIns="0" wrap="square" tIns="0">
            <a:noAutofit/>
          </a:bodyPr>
          <a:lstStyle/>
          <a:p>
            <a:pPr indent="0" lvl="0" marL="0" marR="0" rtl="0" algn="l">
              <a:lnSpc>
                <a:spcPct val="136000"/>
              </a:lnSpc>
              <a:spcBef>
                <a:spcPts val="0"/>
              </a:spcBef>
              <a:spcAft>
                <a:spcPts val="0"/>
              </a:spcAft>
              <a:buClr>
                <a:srgbClr val="DAD6C9"/>
              </a:buClr>
              <a:buSzPts val="1250"/>
              <a:buFont typeface="Inter"/>
              <a:buNone/>
            </a:pPr>
            <a:r>
              <a:rPr b="0" i="0" lang="en-US" sz="1250" u="none" cap="none" strike="noStrike">
                <a:solidFill>
                  <a:srgbClr val="DAD6C9"/>
                </a:solidFill>
                <a:latin typeface="Inter"/>
                <a:ea typeface="Inter"/>
                <a:cs typeface="Inter"/>
                <a:sym typeface="Inter"/>
              </a:rPr>
              <a:t>When your studio joins the Frontline Dance Collective, you don't just raise funds — you join a network of studios, schools, and dancers building something that lasts.</a:t>
            </a:r>
            <a:endParaRPr b="0" i="0" sz="1250" u="none" cap="none" strike="noStrike">
              <a:solidFill>
                <a:schemeClr val="dk1"/>
              </a:solidFill>
              <a:latin typeface="Calibri"/>
              <a:ea typeface="Calibri"/>
              <a:cs typeface="Calibri"/>
              <a:sym typeface="Calibri"/>
            </a:endParaRPr>
          </a:p>
        </p:txBody>
      </p:sp>
      <p:sp>
        <p:nvSpPr>
          <p:cNvPr id="155" name="Google Shape;155;p7"/>
          <p:cNvSpPr/>
          <p:nvPr/>
        </p:nvSpPr>
        <p:spPr>
          <a:xfrm>
            <a:off x="640080" y="2286000"/>
            <a:ext cx="822960" cy="1417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rPr b="1" i="0" lang="en-US" sz="2600" u="none" cap="none" strike="noStrike">
                <a:solidFill>
                  <a:srgbClr val="9CAA82"/>
                </a:solidFill>
                <a:latin typeface="Playfair Display"/>
                <a:ea typeface="Playfair Display"/>
                <a:cs typeface="Playfair Display"/>
                <a:sym typeface="Playfair Display"/>
              </a:rPr>
              <a:t>01</a:t>
            </a:r>
            <a:endParaRPr b="0" i="0" sz="2600" u="none" cap="none" strike="noStrike">
              <a:solidFill>
                <a:schemeClr val="dk1"/>
              </a:solidFill>
              <a:latin typeface="Calibri"/>
              <a:ea typeface="Calibri"/>
              <a:cs typeface="Calibri"/>
              <a:sym typeface="Calibri"/>
            </a:endParaRPr>
          </a:p>
        </p:txBody>
      </p:sp>
      <p:sp>
        <p:nvSpPr>
          <p:cNvPr id="156" name="Google Shape;156;p7"/>
          <p:cNvSpPr/>
          <p:nvPr/>
        </p:nvSpPr>
        <p:spPr>
          <a:xfrm>
            <a:off x="1417320" y="2286000"/>
            <a:ext cx="4572000" cy="50292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FFFFFF"/>
              </a:buClr>
              <a:buSzPts val="1250"/>
              <a:buFont typeface="Playfair Display"/>
              <a:buNone/>
            </a:pPr>
            <a:r>
              <a:rPr b="1" i="0" lang="en-US" sz="1250" u="none" cap="none" strike="noStrike">
                <a:solidFill>
                  <a:srgbClr val="FFFFFF"/>
                </a:solidFill>
                <a:latin typeface="Playfair Display"/>
                <a:ea typeface="Playfair Display"/>
                <a:cs typeface="Playfair Display"/>
                <a:sym typeface="Playfair Display"/>
              </a:rPr>
              <a:t>A direct line to Ukraine's dance community</a:t>
            </a:r>
            <a:endParaRPr b="0" i="0" sz="1250" u="none" cap="none" strike="noStrike">
              <a:solidFill>
                <a:schemeClr val="dk1"/>
              </a:solidFill>
              <a:latin typeface="Calibri"/>
              <a:ea typeface="Calibri"/>
              <a:cs typeface="Calibri"/>
              <a:sym typeface="Calibri"/>
            </a:endParaRPr>
          </a:p>
        </p:txBody>
      </p:sp>
      <p:sp>
        <p:nvSpPr>
          <p:cNvPr id="157" name="Google Shape;157;p7"/>
          <p:cNvSpPr/>
          <p:nvPr/>
        </p:nvSpPr>
        <p:spPr>
          <a:xfrm>
            <a:off x="1417320" y="2788933"/>
            <a:ext cx="4572000" cy="914400"/>
          </a:xfrm>
          <a:prstGeom prst="rect">
            <a:avLst/>
          </a:prstGeom>
          <a:noFill/>
          <a:ln>
            <a:noFill/>
          </a:ln>
        </p:spPr>
        <p:txBody>
          <a:bodyPr anchorCtr="0" anchor="ctr" bIns="0" lIns="0" spcFirstLastPara="1" rIns="0" wrap="square" tIns="0">
            <a:noAutofit/>
          </a:bodyPr>
          <a:lstStyle/>
          <a:p>
            <a:pPr indent="0" lvl="0" marL="0" marR="0" rtl="0" algn="l">
              <a:lnSpc>
                <a:spcPct val="134020"/>
              </a:lnSpc>
              <a:spcBef>
                <a:spcPts val="0"/>
              </a:spcBef>
              <a:spcAft>
                <a:spcPts val="0"/>
              </a:spcAft>
              <a:buClr>
                <a:srgbClr val="DAD6C9"/>
              </a:buClr>
              <a:buSzPts val="970"/>
              <a:buFont typeface="Inter"/>
              <a:buNone/>
            </a:pPr>
            <a:r>
              <a:rPr b="0" i="0" lang="en-US" sz="970" u="none" cap="none" strike="noStrike">
                <a:solidFill>
                  <a:srgbClr val="DAD6C9"/>
                </a:solidFill>
                <a:latin typeface="Inter"/>
                <a:ea typeface="Inter"/>
                <a:cs typeface="Inter"/>
                <a:sym typeface="Inter"/>
              </a:rPr>
              <a:t>Your studio gets connected with dance schools in Ukraine — their stories, their resilience, their work. Not a video. Not a newsletter. A real relationship between your students and theirs.</a:t>
            </a:r>
            <a:endParaRPr b="0" i="0" sz="970" u="none" cap="none" strike="noStrike">
              <a:solidFill>
                <a:schemeClr val="dk1"/>
              </a:solidFill>
              <a:latin typeface="Calibri"/>
              <a:ea typeface="Calibri"/>
              <a:cs typeface="Calibri"/>
              <a:sym typeface="Calibri"/>
            </a:endParaRPr>
          </a:p>
        </p:txBody>
      </p:sp>
      <p:sp>
        <p:nvSpPr>
          <p:cNvPr id="158" name="Google Shape;158;p7"/>
          <p:cNvSpPr/>
          <p:nvPr/>
        </p:nvSpPr>
        <p:spPr>
          <a:xfrm>
            <a:off x="6172200" y="2286000"/>
            <a:ext cx="822960" cy="1417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rPr b="1" i="0" lang="en-US" sz="2600" u="none" cap="none" strike="noStrike">
                <a:solidFill>
                  <a:srgbClr val="9CAA82"/>
                </a:solidFill>
                <a:latin typeface="Playfair Display"/>
                <a:ea typeface="Playfair Display"/>
                <a:cs typeface="Playfair Display"/>
                <a:sym typeface="Playfair Display"/>
              </a:rPr>
              <a:t>02</a:t>
            </a:r>
            <a:endParaRPr b="0" i="0" sz="2600" u="none" cap="none" strike="noStrike">
              <a:solidFill>
                <a:schemeClr val="dk1"/>
              </a:solidFill>
              <a:latin typeface="Calibri"/>
              <a:ea typeface="Calibri"/>
              <a:cs typeface="Calibri"/>
              <a:sym typeface="Calibri"/>
            </a:endParaRPr>
          </a:p>
        </p:txBody>
      </p:sp>
      <p:sp>
        <p:nvSpPr>
          <p:cNvPr id="159" name="Google Shape;159;p7"/>
          <p:cNvSpPr/>
          <p:nvPr/>
        </p:nvSpPr>
        <p:spPr>
          <a:xfrm>
            <a:off x="6949440" y="2286000"/>
            <a:ext cx="4572000" cy="50292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FFFFFF"/>
              </a:buClr>
              <a:buSzPts val="1250"/>
              <a:buFont typeface="Playfair Display"/>
              <a:buNone/>
            </a:pPr>
            <a:r>
              <a:rPr b="1" i="0" lang="en-US" sz="1250" u="none" cap="none" strike="noStrike">
                <a:solidFill>
                  <a:srgbClr val="FFFFFF"/>
                </a:solidFill>
                <a:latin typeface="Playfair Display"/>
                <a:ea typeface="Playfair Display"/>
                <a:cs typeface="Playfair Display"/>
                <a:sym typeface="Playfair Display"/>
              </a:rPr>
              <a:t>Exclusive online workshops from around the world</a:t>
            </a:r>
            <a:endParaRPr b="0" i="0" sz="1250" u="none" cap="none" strike="noStrike">
              <a:solidFill>
                <a:schemeClr val="dk1"/>
              </a:solidFill>
              <a:latin typeface="Calibri"/>
              <a:ea typeface="Calibri"/>
              <a:cs typeface="Calibri"/>
              <a:sym typeface="Calibri"/>
            </a:endParaRPr>
          </a:p>
        </p:txBody>
      </p:sp>
      <p:sp>
        <p:nvSpPr>
          <p:cNvPr id="160" name="Google Shape;160;p7"/>
          <p:cNvSpPr/>
          <p:nvPr/>
        </p:nvSpPr>
        <p:spPr>
          <a:xfrm>
            <a:off x="6949440" y="2643320"/>
            <a:ext cx="4572000" cy="914400"/>
          </a:xfrm>
          <a:prstGeom prst="rect">
            <a:avLst/>
          </a:prstGeom>
          <a:noFill/>
          <a:ln>
            <a:noFill/>
          </a:ln>
        </p:spPr>
        <p:txBody>
          <a:bodyPr anchorCtr="0" anchor="ctr" bIns="0" lIns="0" spcFirstLastPara="1" rIns="0" wrap="square" tIns="0">
            <a:noAutofit/>
          </a:bodyPr>
          <a:lstStyle/>
          <a:p>
            <a:pPr indent="0" lvl="0" marL="0" marR="0" rtl="0" algn="l">
              <a:lnSpc>
                <a:spcPct val="134020"/>
              </a:lnSpc>
              <a:spcBef>
                <a:spcPts val="0"/>
              </a:spcBef>
              <a:spcAft>
                <a:spcPts val="0"/>
              </a:spcAft>
              <a:buClr>
                <a:srgbClr val="DAD6C9"/>
              </a:buClr>
              <a:buSzPts val="970"/>
              <a:buFont typeface="Inter"/>
              <a:buNone/>
            </a:pPr>
            <a:r>
              <a:rPr b="0" i="0" lang="en-US" sz="970" u="none" cap="none" strike="noStrike">
                <a:solidFill>
                  <a:srgbClr val="DAD6C9"/>
                </a:solidFill>
                <a:latin typeface="Inter"/>
                <a:ea typeface="Inter"/>
                <a:cs typeface="Inter"/>
                <a:sym typeface="Inter"/>
              </a:rPr>
              <a:t>Access to workshops led by dancers across the globe — new styles, new perspectives, new inspiration for your students and teachers. Members only.</a:t>
            </a:r>
            <a:endParaRPr b="0" i="0" sz="970" u="none" cap="none" strike="noStrike">
              <a:solidFill>
                <a:schemeClr val="dk1"/>
              </a:solidFill>
              <a:latin typeface="Calibri"/>
              <a:ea typeface="Calibri"/>
              <a:cs typeface="Calibri"/>
              <a:sym typeface="Calibri"/>
            </a:endParaRPr>
          </a:p>
        </p:txBody>
      </p:sp>
      <p:sp>
        <p:nvSpPr>
          <p:cNvPr id="161" name="Google Shape;161;p7"/>
          <p:cNvSpPr/>
          <p:nvPr/>
        </p:nvSpPr>
        <p:spPr>
          <a:xfrm>
            <a:off x="640080" y="3886200"/>
            <a:ext cx="822960" cy="1417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rPr b="1" i="0" lang="en-US" sz="2600" u="none" cap="none" strike="noStrike">
                <a:solidFill>
                  <a:srgbClr val="9CAA82"/>
                </a:solidFill>
                <a:latin typeface="Playfair Display"/>
                <a:ea typeface="Playfair Display"/>
                <a:cs typeface="Playfair Display"/>
                <a:sym typeface="Playfair Display"/>
              </a:rPr>
              <a:t>03</a:t>
            </a:r>
            <a:endParaRPr b="0" i="0" sz="2600" u="none" cap="none" strike="noStrike">
              <a:solidFill>
                <a:schemeClr val="dk1"/>
              </a:solidFill>
              <a:latin typeface="Calibri"/>
              <a:ea typeface="Calibri"/>
              <a:cs typeface="Calibri"/>
              <a:sym typeface="Calibri"/>
            </a:endParaRPr>
          </a:p>
        </p:txBody>
      </p:sp>
      <p:sp>
        <p:nvSpPr>
          <p:cNvPr id="162" name="Google Shape;162;p7"/>
          <p:cNvSpPr/>
          <p:nvPr/>
        </p:nvSpPr>
        <p:spPr>
          <a:xfrm>
            <a:off x="1417320" y="3886200"/>
            <a:ext cx="4572000" cy="50292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FFFFFF"/>
              </a:buClr>
              <a:buSzPts val="1250"/>
              <a:buFont typeface="Playfair Display"/>
              <a:buNone/>
            </a:pPr>
            <a:r>
              <a:rPr b="1" i="0" lang="en-US" sz="1250" u="none" cap="none" strike="noStrike">
                <a:solidFill>
                  <a:srgbClr val="FFFFFF"/>
                </a:solidFill>
                <a:latin typeface="Playfair Display"/>
                <a:ea typeface="Playfair Display"/>
                <a:cs typeface="Playfair Display"/>
                <a:sym typeface="Playfair Display"/>
              </a:rPr>
              <a:t>Co-design limited edition merchandise</a:t>
            </a:r>
            <a:endParaRPr b="0" i="0" sz="1250" u="none" cap="none" strike="noStrike">
              <a:solidFill>
                <a:schemeClr val="dk1"/>
              </a:solidFill>
              <a:latin typeface="Calibri"/>
              <a:ea typeface="Calibri"/>
              <a:cs typeface="Calibri"/>
              <a:sym typeface="Calibri"/>
            </a:endParaRPr>
          </a:p>
        </p:txBody>
      </p:sp>
      <p:sp>
        <p:nvSpPr>
          <p:cNvPr id="163" name="Google Shape;163;p7"/>
          <p:cNvSpPr/>
          <p:nvPr/>
        </p:nvSpPr>
        <p:spPr>
          <a:xfrm>
            <a:off x="1417320" y="4316995"/>
            <a:ext cx="4572000" cy="914400"/>
          </a:xfrm>
          <a:prstGeom prst="rect">
            <a:avLst/>
          </a:prstGeom>
          <a:noFill/>
          <a:ln>
            <a:noFill/>
          </a:ln>
        </p:spPr>
        <p:txBody>
          <a:bodyPr anchorCtr="0" anchor="ctr" bIns="0" lIns="0" spcFirstLastPara="1" rIns="0" wrap="square" tIns="0">
            <a:noAutofit/>
          </a:bodyPr>
          <a:lstStyle/>
          <a:p>
            <a:pPr indent="0" lvl="0" marL="0" marR="0" rtl="0" algn="l">
              <a:lnSpc>
                <a:spcPct val="134020"/>
              </a:lnSpc>
              <a:spcBef>
                <a:spcPts val="0"/>
              </a:spcBef>
              <a:spcAft>
                <a:spcPts val="0"/>
              </a:spcAft>
              <a:buClr>
                <a:srgbClr val="DAD6C9"/>
              </a:buClr>
              <a:buSzPts val="970"/>
              <a:buFont typeface="Inter"/>
              <a:buNone/>
            </a:pPr>
            <a:r>
              <a:rPr b="0" i="0" lang="en-US" sz="970" u="none" cap="none" strike="noStrike">
                <a:solidFill>
                  <a:srgbClr val="DAD6C9"/>
                </a:solidFill>
                <a:latin typeface="Inter"/>
                <a:ea typeface="Inter"/>
                <a:cs typeface="Inter"/>
                <a:sym typeface="Inter"/>
              </a:rPr>
              <a:t>Work with us to create exclusive Frontline Dance Collective pieces carrying </a:t>
            </a:r>
            <a:r>
              <a:rPr lang="en-US" sz="970">
                <a:solidFill>
                  <a:srgbClr val="DAD6C9"/>
                </a:solidFill>
                <a:latin typeface="Inter"/>
                <a:ea typeface="Inter"/>
                <a:cs typeface="Inter"/>
                <a:sym typeface="Inter"/>
              </a:rPr>
              <a:t>the FDC message together with your </a:t>
            </a:r>
            <a:r>
              <a:rPr b="0" i="0" lang="en-US" sz="970" u="none" cap="none" strike="noStrike">
                <a:solidFill>
                  <a:srgbClr val="DAD6C9"/>
                </a:solidFill>
                <a:latin typeface="Inter"/>
                <a:ea typeface="Inter"/>
                <a:cs typeface="Inter"/>
                <a:sym typeface="Inter"/>
              </a:rPr>
              <a:t>studio</a:t>
            </a:r>
            <a:r>
              <a:rPr lang="en-US" sz="970">
                <a:solidFill>
                  <a:srgbClr val="DAD6C9"/>
                </a:solidFill>
                <a:latin typeface="Inter"/>
                <a:ea typeface="Inter"/>
                <a:cs typeface="Inter"/>
                <a:sym typeface="Inter"/>
              </a:rPr>
              <a:t>’s emblems</a:t>
            </a:r>
            <a:endParaRPr b="0" i="0" sz="970" u="none" cap="none" strike="noStrike">
              <a:solidFill>
                <a:schemeClr val="dk1"/>
              </a:solidFill>
              <a:latin typeface="Calibri"/>
              <a:ea typeface="Calibri"/>
              <a:cs typeface="Calibri"/>
              <a:sym typeface="Calibri"/>
            </a:endParaRPr>
          </a:p>
        </p:txBody>
      </p:sp>
      <p:sp>
        <p:nvSpPr>
          <p:cNvPr id="164" name="Google Shape;164;p7"/>
          <p:cNvSpPr/>
          <p:nvPr/>
        </p:nvSpPr>
        <p:spPr>
          <a:xfrm>
            <a:off x="6172200" y="3886200"/>
            <a:ext cx="822960" cy="1417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A82"/>
              </a:buClr>
              <a:buSzPts val="2600"/>
              <a:buFont typeface="Playfair Display"/>
              <a:buNone/>
            </a:pPr>
            <a:r>
              <a:rPr b="1" i="0" lang="en-US" sz="2600" u="none" cap="none" strike="noStrike">
                <a:solidFill>
                  <a:srgbClr val="9CAA82"/>
                </a:solidFill>
                <a:latin typeface="Playfair Display"/>
                <a:ea typeface="Playfair Display"/>
                <a:cs typeface="Playfair Display"/>
                <a:sym typeface="Playfair Display"/>
              </a:rPr>
              <a:t>04</a:t>
            </a:r>
            <a:endParaRPr b="0" i="0" sz="2600" u="none" cap="none" strike="noStrike">
              <a:solidFill>
                <a:schemeClr val="dk1"/>
              </a:solidFill>
              <a:latin typeface="Calibri"/>
              <a:ea typeface="Calibri"/>
              <a:cs typeface="Calibri"/>
              <a:sym typeface="Calibri"/>
            </a:endParaRPr>
          </a:p>
        </p:txBody>
      </p:sp>
      <p:sp>
        <p:nvSpPr>
          <p:cNvPr id="165" name="Google Shape;165;p7"/>
          <p:cNvSpPr/>
          <p:nvPr/>
        </p:nvSpPr>
        <p:spPr>
          <a:xfrm>
            <a:off x="6949440" y="3886200"/>
            <a:ext cx="4572000" cy="50292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FFFFFF"/>
              </a:buClr>
              <a:buSzPts val="1250"/>
              <a:buFont typeface="Playfair Display"/>
              <a:buNone/>
            </a:pPr>
            <a:r>
              <a:rPr b="1" i="0" lang="en-US" sz="1250" u="none" cap="none" strike="noStrike">
                <a:solidFill>
                  <a:srgbClr val="FFFFFF"/>
                </a:solidFill>
                <a:latin typeface="Playfair Display"/>
                <a:ea typeface="Playfair Display"/>
                <a:cs typeface="Playfair Display"/>
                <a:sym typeface="Playfair Display"/>
              </a:rPr>
              <a:t>Early access to Resilience Camps &amp; exchanges</a:t>
            </a:r>
            <a:endParaRPr b="0" i="0" sz="1250" u="none" cap="none" strike="noStrike">
              <a:solidFill>
                <a:schemeClr val="dk1"/>
              </a:solidFill>
              <a:latin typeface="Calibri"/>
              <a:ea typeface="Calibri"/>
              <a:cs typeface="Calibri"/>
              <a:sym typeface="Calibri"/>
            </a:endParaRPr>
          </a:p>
        </p:txBody>
      </p:sp>
      <p:sp>
        <p:nvSpPr>
          <p:cNvPr id="166" name="Google Shape;166;p7"/>
          <p:cNvSpPr/>
          <p:nvPr/>
        </p:nvSpPr>
        <p:spPr>
          <a:xfrm>
            <a:off x="6949440" y="4389120"/>
            <a:ext cx="4572000" cy="914400"/>
          </a:xfrm>
          <a:prstGeom prst="rect">
            <a:avLst/>
          </a:prstGeom>
          <a:noFill/>
          <a:ln>
            <a:noFill/>
          </a:ln>
        </p:spPr>
        <p:txBody>
          <a:bodyPr anchorCtr="0" anchor="ctr" bIns="0" lIns="0" spcFirstLastPara="1" rIns="0" wrap="square" tIns="0">
            <a:noAutofit/>
          </a:bodyPr>
          <a:lstStyle/>
          <a:p>
            <a:pPr indent="0" lvl="0" marL="0" marR="0" rtl="0" algn="l">
              <a:lnSpc>
                <a:spcPct val="134020"/>
              </a:lnSpc>
              <a:spcBef>
                <a:spcPts val="0"/>
              </a:spcBef>
              <a:spcAft>
                <a:spcPts val="0"/>
              </a:spcAft>
              <a:buClr>
                <a:srgbClr val="DAD6C9"/>
              </a:buClr>
              <a:buSzPts val="970"/>
              <a:buFont typeface="Inter"/>
              <a:buNone/>
            </a:pPr>
            <a:r>
              <a:rPr b="0" i="0" lang="en-US" sz="970" u="none" cap="none" strike="noStrike">
                <a:solidFill>
                  <a:srgbClr val="DAD6C9"/>
                </a:solidFill>
                <a:latin typeface="Inter"/>
                <a:ea typeface="Inter"/>
                <a:cs typeface="Inter"/>
                <a:sym typeface="Inter"/>
              </a:rPr>
              <a:t>Frontline Dance Collective members get first access to assist a</a:t>
            </a:r>
            <a:r>
              <a:rPr lang="en-US" sz="970">
                <a:solidFill>
                  <a:srgbClr val="DAD6C9"/>
                </a:solidFill>
                <a:latin typeface="Inter"/>
                <a:ea typeface="Inter"/>
                <a:cs typeface="Inter"/>
                <a:sym typeface="Inter"/>
              </a:rPr>
              <a:t>t </a:t>
            </a:r>
            <a:r>
              <a:rPr b="0" i="0" lang="en-US" sz="970" u="none" cap="none" strike="noStrike">
                <a:solidFill>
                  <a:srgbClr val="DAD6C9"/>
                </a:solidFill>
                <a:latin typeface="Inter"/>
                <a:ea typeface="Inter"/>
                <a:cs typeface="Inter"/>
                <a:sym typeface="Inter"/>
              </a:rPr>
              <a:t>our Resilience Camps and</a:t>
            </a:r>
            <a:r>
              <a:rPr lang="en-US" sz="970">
                <a:solidFill>
                  <a:srgbClr val="DAD6C9"/>
                </a:solidFill>
                <a:latin typeface="Inter"/>
                <a:ea typeface="Inter"/>
                <a:cs typeface="Inter"/>
                <a:sym typeface="Inter"/>
              </a:rPr>
              <a:t> take part in</a:t>
            </a:r>
            <a:r>
              <a:rPr b="0" i="0" lang="en-US" sz="970" u="none" cap="none" strike="noStrike">
                <a:solidFill>
                  <a:srgbClr val="DAD6C9"/>
                </a:solidFill>
                <a:latin typeface="Inter"/>
                <a:ea typeface="Inter"/>
                <a:cs typeface="Inter"/>
                <a:sym typeface="Inter"/>
              </a:rPr>
              <a:t> future cross-border programmes — before anyone else.</a:t>
            </a:r>
            <a:endParaRPr b="0" i="0" sz="970" u="none" cap="none" strike="noStrike">
              <a:solidFill>
                <a:schemeClr val="dk1"/>
              </a:solidFill>
              <a:latin typeface="Calibri"/>
              <a:ea typeface="Calibri"/>
              <a:cs typeface="Calibri"/>
              <a:sym typeface="Calibri"/>
            </a:endParaRPr>
          </a:p>
        </p:txBody>
      </p:sp>
      <p:sp>
        <p:nvSpPr>
          <p:cNvPr id="167" name="Google Shape;167;p7"/>
          <p:cNvSpPr/>
          <p:nvPr/>
        </p:nvSpPr>
        <p:spPr>
          <a:xfrm>
            <a:off x="640080" y="626365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5B2A6"/>
              </a:buClr>
              <a:buSzPts val="900"/>
              <a:buFont typeface="Inter"/>
              <a:buNone/>
            </a:pPr>
            <a:r>
              <a:rPr b="1" i="0" lang="en-US" sz="900" u="none" cap="none" strike="noStrike">
                <a:solidFill>
                  <a:srgbClr val="B5B2A6"/>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0E8"/>
        </a:solidFill>
      </p:bgPr>
    </p:bg>
    <p:spTree>
      <p:nvGrpSpPr>
        <p:cNvPr id="172" name="Shape 172"/>
        <p:cNvGrpSpPr/>
        <p:nvPr/>
      </p:nvGrpSpPr>
      <p:grpSpPr>
        <a:xfrm>
          <a:off x="0" y="0"/>
          <a:ext cx="0" cy="0"/>
          <a:chOff x="0" y="0"/>
          <a:chExt cx="0" cy="0"/>
        </a:xfrm>
      </p:grpSpPr>
      <p:sp>
        <p:nvSpPr>
          <p:cNvPr id="173" name="Google Shape;173;g3fabd080be6_0_66"/>
          <p:cNvSpPr/>
          <p:nvPr/>
        </p:nvSpPr>
        <p:spPr>
          <a:xfrm>
            <a:off x="640080" y="868680"/>
            <a:ext cx="9144000" cy="640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D0D0D"/>
              </a:buClr>
              <a:buSzPts val="2600"/>
              <a:buFont typeface="Playfair Display"/>
              <a:buNone/>
            </a:pPr>
            <a:r>
              <a:rPr b="1" lang="en-US" sz="2600">
                <a:solidFill>
                  <a:srgbClr val="0D0D0D"/>
                </a:solidFill>
                <a:latin typeface="Playfair Display"/>
                <a:ea typeface="Playfair Display"/>
                <a:cs typeface="Playfair Display"/>
                <a:sym typeface="Playfair Display"/>
              </a:rPr>
              <a:t>Your Fundraising Helps</a:t>
            </a:r>
            <a:endParaRPr b="0" i="0" sz="2600" u="none" cap="none" strike="noStrike">
              <a:solidFill>
                <a:schemeClr val="dk1"/>
              </a:solidFill>
              <a:latin typeface="Calibri"/>
              <a:ea typeface="Calibri"/>
              <a:cs typeface="Calibri"/>
              <a:sym typeface="Calibri"/>
            </a:endParaRPr>
          </a:p>
        </p:txBody>
      </p:sp>
      <p:sp>
        <p:nvSpPr>
          <p:cNvPr id="174" name="Google Shape;174;g3fabd080be6_0_66"/>
          <p:cNvSpPr/>
          <p:nvPr/>
        </p:nvSpPr>
        <p:spPr>
          <a:xfrm>
            <a:off x="3792193" y="1691640"/>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fabd080be6_0_66"/>
          <p:cNvSpPr/>
          <p:nvPr/>
        </p:nvSpPr>
        <p:spPr>
          <a:xfrm>
            <a:off x="3975035" y="1828832"/>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SUPPORT OUR MOVEMENTS</a:t>
            </a:r>
            <a:endParaRPr b="0" i="0" sz="900" u="none" cap="none" strike="noStrike">
              <a:solidFill>
                <a:schemeClr val="dk1"/>
              </a:solidFill>
              <a:latin typeface="Calibri"/>
              <a:ea typeface="Calibri"/>
              <a:cs typeface="Calibri"/>
              <a:sym typeface="Calibri"/>
            </a:endParaRPr>
          </a:p>
        </p:txBody>
      </p:sp>
      <p:sp>
        <p:nvSpPr>
          <p:cNvPr id="176" name="Google Shape;176;g3fabd080be6_0_66"/>
          <p:cNvSpPr/>
          <p:nvPr/>
        </p:nvSpPr>
        <p:spPr>
          <a:xfrm>
            <a:off x="3975035" y="1965865"/>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$100 USD</a:t>
            </a:r>
            <a:endParaRPr b="0" i="0" sz="1150" u="none" cap="none" strike="noStrike">
              <a:solidFill>
                <a:schemeClr val="dk1"/>
              </a:solidFill>
              <a:latin typeface="Calibri"/>
              <a:ea typeface="Calibri"/>
              <a:cs typeface="Calibri"/>
              <a:sym typeface="Calibri"/>
            </a:endParaRPr>
          </a:p>
        </p:txBody>
      </p:sp>
      <p:sp>
        <p:nvSpPr>
          <p:cNvPr id="177" name="Google Shape;177;g3fabd080be6_0_66"/>
          <p:cNvSpPr/>
          <p:nvPr/>
        </p:nvSpPr>
        <p:spPr>
          <a:xfrm>
            <a:off x="3975060" y="2441438"/>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funds a tank of fuel to keep us moving to frontline communities to deliver aid, one of our resilience session, light, love, hope, connection.</a:t>
            </a:r>
            <a:endParaRPr b="0" i="0" sz="870" u="none" cap="none" strike="noStrike">
              <a:solidFill>
                <a:schemeClr val="dk1"/>
              </a:solidFill>
              <a:latin typeface="Calibri"/>
              <a:ea typeface="Calibri"/>
              <a:cs typeface="Calibri"/>
              <a:sym typeface="Calibri"/>
            </a:endParaRPr>
          </a:p>
        </p:txBody>
      </p:sp>
      <p:sp>
        <p:nvSpPr>
          <p:cNvPr id="178" name="Google Shape;178;g3fabd080be6_0_66"/>
          <p:cNvSpPr/>
          <p:nvPr/>
        </p:nvSpPr>
        <p:spPr>
          <a:xfrm>
            <a:off x="640080" y="1691640"/>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fabd080be6_0_66"/>
          <p:cNvSpPr/>
          <p:nvPr/>
        </p:nvSpPr>
        <p:spPr>
          <a:xfrm>
            <a:off x="822922" y="1828832"/>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FEED FAMILIES</a:t>
            </a:r>
            <a:endParaRPr b="0" i="0" sz="900" u="none" cap="none" strike="noStrike">
              <a:solidFill>
                <a:schemeClr val="dk1"/>
              </a:solidFill>
              <a:latin typeface="Calibri"/>
              <a:ea typeface="Calibri"/>
              <a:cs typeface="Calibri"/>
              <a:sym typeface="Calibri"/>
            </a:endParaRPr>
          </a:p>
        </p:txBody>
      </p:sp>
      <p:sp>
        <p:nvSpPr>
          <p:cNvPr id="180" name="Google Shape;180;g3fabd080be6_0_66"/>
          <p:cNvSpPr/>
          <p:nvPr/>
        </p:nvSpPr>
        <p:spPr>
          <a:xfrm>
            <a:off x="822935" y="1965865"/>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$25 USD</a:t>
            </a:r>
            <a:endParaRPr b="0" i="0" sz="1150" u="none" cap="none" strike="noStrike">
              <a:solidFill>
                <a:schemeClr val="dk1"/>
              </a:solidFill>
              <a:latin typeface="Calibri"/>
              <a:ea typeface="Calibri"/>
              <a:cs typeface="Calibri"/>
              <a:sym typeface="Calibri"/>
            </a:endParaRPr>
          </a:p>
        </p:txBody>
      </p:sp>
      <p:sp>
        <p:nvSpPr>
          <p:cNvPr id="181" name="Google Shape;181;g3fabd080be6_0_66"/>
          <p:cNvSpPr/>
          <p:nvPr/>
        </p:nvSpPr>
        <p:spPr>
          <a:xfrm>
            <a:off x="822922" y="2537275"/>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feeds a </a:t>
            </a:r>
            <a:r>
              <a:rPr lang="en-US" sz="870">
                <a:solidFill>
                  <a:srgbClr val="3A3A3A"/>
                </a:solidFill>
                <a:latin typeface="Inter"/>
                <a:ea typeface="Inter"/>
                <a:cs typeface="Inter"/>
                <a:sym typeface="Inter"/>
              </a:rPr>
              <a:t>family</a:t>
            </a:r>
            <a:r>
              <a:rPr lang="en-US" sz="870">
                <a:solidFill>
                  <a:srgbClr val="3A3A3A"/>
                </a:solidFill>
                <a:latin typeface="Inter"/>
                <a:ea typeface="Inter"/>
                <a:cs typeface="Inter"/>
                <a:sym typeface="Inter"/>
              </a:rPr>
              <a:t> of four </a:t>
            </a:r>
            <a:r>
              <a:rPr lang="en-US" sz="870">
                <a:solidFill>
                  <a:srgbClr val="3A3A3A"/>
                </a:solidFill>
                <a:latin typeface="Inter"/>
                <a:ea typeface="Inter"/>
                <a:cs typeface="Inter"/>
                <a:sym typeface="Inter"/>
              </a:rPr>
              <a:t>with</a:t>
            </a:r>
            <a:r>
              <a:rPr lang="en-US" sz="870">
                <a:solidFill>
                  <a:srgbClr val="3A3A3A"/>
                </a:solidFill>
                <a:latin typeface="Inter"/>
                <a:ea typeface="Inter"/>
                <a:cs typeface="Inter"/>
                <a:sym typeface="Inter"/>
              </a:rPr>
              <a:t> one of Ukrainian </a:t>
            </a:r>
            <a:r>
              <a:rPr lang="en-US" sz="870">
                <a:solidFill>
                  <a:srgbClr val="3A3A3A"/>
                </a:solidFill>
                <a:latin typeface="Inter"/>
                <a:ea typeface="Inter"/>
                <a:cs typeface="Inter"/>
                <a:sym typeface="Inter"/>
              </a:rPr>
              <a:t>Patriots’</a:t>
            </a:r>
            <a:r>
              <a:rPr lang="en-US" sz="870">
                <a:solidFill>
                  <a:srgbClr val="3A3A3A"/>
                </a:solidFill>
                <a:latin typeface="Inter"/>
                <a:ea typeface="Inter"/>
                <a:cs typeface="Inter"/>
                <a:sym typeface="Inter"/>
              </a:rPr>
              <a:t> food bags. In 2025 youк support helped us deliver over 3,000 food bags to frontline and </a:t>
            </a:r>
            <a:r>
              <a:rPr lang="en-US" sz="870">
                <a:solidFill>
                  <a:srgbClr val="3A3A3A"/>
                </a:solidFill>
                <a:latin typeface="Inter"/>
                <a:ea typeface="Inter"/>
                <a:cs typeface="Inter"/>
                <a:sym typeface="Inter"/>
              </a:rPr>
              <a:t>liberated</a:t>
            </a:r>
            <a:r>
              <a:rPr lang="en-US" sz="870">
                <a:solidFill>
                  <a:srgbClr val="3A3A3A"/>
                </a:solidFill>
                <a:latin typeface="Inter"/>
                <a:ea typeface="Inter"/>
                <a:cs typeface="Inter"/>
                <a:sym typeface="Inter"/>
              </a:rPr>
              <a:t> communities. </a:t>
            </a:r>
            <a:endParaRPr b="0" i="0" sz="870" u="none" cap="none" strike="noStrike">
              <a:solidFill>
                <a:schemeClr val="dk1"/>
              </a:solidFill>
              <a:latin typeface="Calibri"/>
              <a:ea typeface="Calibri"/>
              <a:cs typeface="Calibri"/>
              <a:sym typeface="Calibri"/>
            </a:endParaRPr>
          </a:p>
        </p:txBody>
      </p:sp>
      <p:sp>
        <p:nvSpPr>
          <p:cNvPr id="182" name="Google Shape;182;g3fabd080be6_0_66"/>
          <p:cNvSpPr/>
          <p:nvPr/>
        </p:nvSpPr>
        <p:spPr>
          <a:xfrm>
            <a:off x="6944330" y="1691653"/>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fabd080be6_0_66"/>
          <p:cNvSpPr/>
          <p:nvPr/>
        </p:nvSpPr>
        <p:spPr>
          <a:xfrm>
            <a:off x="7127160" y="1828832"/>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DELIVER LIFE-SAVING FIRST AID</a:t>
            </a:r>
            <a:endParaRPr b="0" i="0" sz="900" u="none" cap="none" strike="noStrike">
              <a:solidFill>
                <a:schemeClr val="dk1"/>
              </a:solidFill>
              <a:latin typeface="Calibri"/>
              <a:ea typeface="Calibri"/>
              <a:cs typeface="Calibri"/>
              <a:sym typeface="Calibri"/>
            </a:endParaRPr>
          </a:p>
        </p:txBody>
      </p:sp>
      <p:sp>
        <p:nvSpPr>
          <p:cNvPr id="184" name="Google Shape;184;g3fabd080be6_0_66"/>
          <p:cNvSpPr/>
          <p:nvPr/>
        </p:nvSpPr>
        <p:spPr>
          <a:xfrm>
            <a:off x="7127185" y="196587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$150 USD</a:t>
            </a:r>
            <a:endParaRPr b="0" i="0" sz="1150" u="none" cap="none" strike="noStrike">
              <a:solidFill>
                <a:schemeClr val="dk1"/>
              </a:solidFill>
              <a:latin typeface="Calibri"/>
              <a:ea typeface="Calibri"/>
              <a:cs typeface="Calibri"/>
              <a:sym typeface="Calibri"/>
            </a:endParaRPr>
          </a:p>
        </p:txBody>
      </p:sp>
      <p:sp>
        <p:nvSpPr>
          <p:cNvPr id="185" name="Google Shape;185;g3fabd080be6_0_66"/>
          <p:cNvSpPr/>
          <p:nvPr/>
        </p:nvSpPr>
        <p:spPr>
          <a:xfrm>
            <a:off x="7127175" y="2500688"/>
            <a:ext cx="2249400" cy="9420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supplies critical tools in the form of IFAKs (Individual First Aid Kits) to combat medics under constant threat. These compact kits provide an additional window of time before help arrives.</a:t>
            </a:r>
            <a:endParaRPr b="0" i="0" sz="870" u="none" cap="none" strike="noStrike">
              <a:solidFill>
                <a:schemeClr val="dk1"/>
              </a:solidFill>
              <a:latin typeface="Calibri"/>
              <a:ea typeface="Calibri"/>
              <a:cs typeface="Calibri"/>
              <a:sym typeface="Calibri"/>
            </a:endParaRPr>
          </a:p>
        </p:txBody>
      </p:sp>
      <p:sp>
        <p:nvSpPr>
          <p:cNvPr id="186" name="Google Shape;186;g3fabd080be6_0_66"/>
          <p:cNvSpPr/>
          <p:nvPr/>
        </p:nvSpPr>
        <p:spPr>
          <a:xfrm>
            <a:off x="2267830" y="3933240"/>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fabd080be6_0_66"/>
          <p:cNvSpPr/>
          <p:nvPr/>
        </p:nvSpPr>
        <p:spPr>
          <a:xfrm>
            <a:off x="2450685" y="4070795"/>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PROTECT FRONTLINE LIVES</a:t>
            </a:r>
            <a:endParaRPr b="0" i="0" sz="900" u="none" cap="none" strike="noStrike">
              <a:solidFill>
                <a:schemeClr val="dk1"/>
              </a:solidFill>
              <a:latin typeface="Calibri"/>
              <a:ea typeface="Calibri"/>
              <a:cs typeface="Calibri"/>
              <a:sym typeface="Calibri"/>
            </a:endParaRPr>
          </a:p>
        </p:txBody>
      </p:sp>
      <p:sp>
        <p:nvSpPr>
          <p:cNvPr id="188" name="Google Shape;188;g3fabd080be6_0_66"/>
          <p:cNvSpPr/>
          <p:nvPr/>
        </p:nvSpPr>
        <p:spPr>
          <a:xfrm>
            <a:off x="2450685" y="4242828"/>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$250 USD</a:t>
            </a:r>
            <a:endParaRPr b="0" i="0" sz="1150" u="none" cap="none" strike="noStrike">
              <a:solidFill>
                <a:schemeClr val="dk1"/>
              </a:solidFill>
              <a:latin typeface="Calibri"/>
              <a:ea typeface="Calibri"/>
              <a:cs typeface="Calibri"/>
              <a:sym typeface="Calibri"/>
            </a:endParaRPr>
          </a:p>
        </p:txBody>
      </p:sp>
      <p:sp>
        <p:nvSpPr>
          <p:cNvPr id="189" name="Google Shape;189;g3fabd080be6_0_66"/>
          <p:cNvSpPr/>
          <p:nvPr/>
        </p:nvSpPr>
        <p:spPr>
          <a:xfrm>
            <a:off x="2450685" y="4758250"/>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provides a small </a:t>
            </a:r>
            <a:r>
              <a:rPr lang="en-US" sz="870">
                <a:solidFill>
                  <a:srgbClr val="3A3A3A"/>
                </a:solidFill>
                <a:latin typeface="Inter"/>
                <a:ea typeface="Inter"/>
                <a:cs typeface="Inter"/>
                <a:sym typeface="Inter"/>
              </a:rPr>
              <a:t>powerstation</a:t>
            </a:r>
            <a:r>
              <a:rPr lang="en-US" sz="870">
                <a:solidFill>
                  <a:srgbClr val="3A3A3A"/>
                </a:solidFill>
                <a:latin typeface="Inter"/>
                <a:ea typeface="Inter"/>
                <a:cs typeface="Inter"/>
                <a:sym typeface="Inter"/>
              </a:rPr>
              <a:t> to charge </a:t>
            </a:r>
            <a:r>
              <a:rPr lang="en-US" sz="870">
                <a:solidFill>
                  <a:srgbClr val="3A3A3A"/>
                </a:solidFill>
                <a:latin typeface="Inter"/>
                <a:ea typeface="Inter"/>
                <a:cs typeface="Inter"/>
                <a:sym typeface="Inter"/>
              </a:rPr>
              <a:t>devices</a:t>
            </a:r>
            <a:r>
              <a:rPr lang="en-US" sz="870">
                <a:solidFill>
                  <a:srgbClr val="3A3A3A"/>
                </a:solidFill>
                <a:latin typeface="Inter"/>
                <a:ea typeface="Inter"/>
                <a:cs typeface="Inter"/>
                <a:sym typeface="Inter"/>
              </a:rPr>
              <a:t> necessary to remain in connect at zero line, where connection is the difference between life and death.</a:t>
            </a:r>
            <a:endParaRPr b="0" i="0" sz="870" u="none" cap="none" strike="noStrike">
              <a:solidFill>
                <a:schemeClr val="dk1"/>
              </a:solidFill>
              <a:latin typeface="Calibri"/>
              <a:ea typeface="Calibri"/>
              <a:cs typeface="Calibri"/>
              <a:sym typeface="Calibri"/>
            </a:endParaRPr>
          </a:p>
        </p:txBody>
      </p:sp>
      <p:sp>
        <p:nvSpPr>
          <p:cNvPr id="190" name="Google Shape;190;g3fabd080be6_0_66"/>
          <p:cNvSpPr/>
          <p:nvPr/>
        </p:nvSpPr>
        <p:spPr>
          <a:xfrm>
            <a:off x="5436355" y="3933241"/>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fabd080be6_0_66"/>
          <p:cNvSpPr/>
          <p:nvPr/>
        </p:nvSpPr>
        <p:spPr>
          <a:xfrm>
            <a:off x="5619210" y="407080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GIVE CHILDREN A BREAK FROM WAR</a:t>
            </a:r>
            <a:endParaRPr b="0" i="0" sz="900" u="none" cap="none" strike="noStrike">
              <a:solidFill>
                <a:schemeClr val="dk1"/>
              </a:solidFill>
              <a:latin typeface="Calibri"/>
              <a:ea typeface="Calibri"/>
              <a:cs typeface="Calibri"/>
              <a:sym typeface="Calibri"/>
            </a:endParaRPr>
          </a:p>
        </p:txBody>
      </p:sp>
      <p:sp>
        <p:nvSpPr>
          <p:cNvPr id="192" name="Google Shape;192;g3fabd080be6_0_66"/>
          <p:cNvSpPr/>
          <p:nvPr/>
        </p:nvSpPr>
        <p:spPr>
          <a:xfrm>
            <a:off x="5619210" y="424281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$500 USD</a:t>
            </a:r>
            <a:endParaRPr b="0" i="0" sz="1150" u="none" cap="none" strike="noStrike">
              <a:solidFill>
                <a:schemeClr val="dk1"/>
              </a:solidFill>
              <a:latin typeface="Calibri"/>
              <a:ea typeface="Calibri"/>
              <a:cs typeface="Calibri"/>
              <a:sym typeface="Calibri"/>
            </a:endParaRPr>
          </a:p>
        </p:txBody>
      </p:sp>
      <p:sp>
        <p:nvSpPr>
          <p:cNvPr id="193" name="Google Shape;193;g3fabd080be6_0_66"/>
          <p:cNvSpPr/>
          <p:nvPr/>
        </p:nvSpPr>
        <p:spPr>
          <a:xfrm>
            <a:off x="5619200" y="4721651"/>
            <a:ext cx="2249400" cy="9420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a:t>
            </a:r>
            <a:r>
              <a:rPr lang="en-US" sz="870">
                <a:solidFill>
                  <a:srgbClr val="3A3A3A"/>
                </a:solidFill>
                <a:latin typeface="Inter"/>
                <a:ea typeface="Inter"/>
                <a:cs typeface="Inter"/>
                <a:sym typeface="Inter"/>
              </a:rPr>
              <a:t>sponsors a child to attend a week at camp  at the UP Resilience Centre, including food, accommodation and emotional support.</a:t>
            </a:r>
            <a:endParaRPr b="0" i="0" sz="870" u="none" cap="none" strike="noStrike">
              <a:solidFill>
                <a:schemeClr val="dk1"/>
              </a:solidFill>
              <a:latin typeface="Calibri"/>
              <a:ea typeface="Calibri"/>
              <a:cs typeface="Calibri"/>
              <a:sym typeface="Calibri"/>
            </a:endParaRPr>
          </a:p>
        </p:txBody>
      </p:sp>
      <p:sp>
        <p:nvSpPr>
          <p:cNvPr id="194" name="Google Shape;194;g3fabd080be6_0_66"/>
          <p:cNvSpPr/>
          <p:nvPr/>
        </p:nvSpPr>
        <p:spPr>
          <a:xfrm>
            <a:off x="8604880" y="3933241"/>
            <a:ext cx="2615100" cy="1965900"/>
          </a:xfrm>
          <a:prstGeom prst="roundRect">
            <a:avLst>
              <a:gd fmla="val 3721" name="adj"/>
            </a:avLst>
          </a:prstGeom>
          <a:solidFill>
            <a:srgbClr val="FFFFFF"/>
          </a:solidFill>
          <a:ln>
            <a:noFill/>
          </a:ln>
          <a:effectLst>
            <a:outerShdw blurRad="76200" rotWithShape="0" algn="bl" dir="5400000" dist="25400">
              <a:srgbClr val="0D0D0D">
                <a:alpha val="58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fabd080be6_0_66"/>
          <p:cNvSpPr/>
          <p:nvPr/>
        </p:nvSpPr>
        <p:spPr>
          <a:xfrm>
            <a:off x="8787735" y="4070808"/>
            <a:ext cx="22494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355"/>
              </a:buClr>
              <a:buSzPts val="900"/>
              <a:buFont typeface="Inter"/>
              <a:buNone/>
            </a:pPr>
            <a:r>
              <a:rPr b="1" lang="en-US" sz="900">
                <a:solidFill>
                  <a:srgbClr val="6B7355"/>
                </a:solidFill>
                <a:latin typeface="Inter"/>
                <a:ea typeface="Inter"/>
                <a:cs typeface="Inter"/>
                <a:sym typeface="Inter"/>
              </a:rPr>
              <a:t>RETURN BALANCE</a:t>
            </a:r>
            <a:endParaRPr b="0" i="0" sz="900" u="none" cap="none" strike="noStrike">
              <a:solidFill>
                <a:schemeClr val="dk1"/>
              </a:solidFill>
              <a:latin typeface="Calibri"/>
              <a:ea typeface="Calibri"/>
              <a:cs typeface="Calibri"/>
              <a:sym typeface="Calibri"/>
            </a:endParaRPr>
          </a:p>
        </p:txBody>
      </p:sp>
      <p:sp>
        <p:nvSpPr>
          <p:cNvPr id="196" name="Google Shape;196;g3fabd080be6_0_66"/>
          <p:cNvSpPr/>
          <p:nvPr/>
        </p:nvSpPr>
        <p:spPr>
          <a:xfrm>
            <a:off x="8787735" y="4242816"/>
            <a:ext cx="2249400" cy="594300"/>
          </a:xfrm>
          <a:prstGeom prst="rect">
            <a:avLst/>
          </a:prstGeom>
          <a:noFill/>
          <a:ln>
            <a:noFill/>
          </a:ln>
        </p:spPr>
        <p:txBody>
          <a:bodyPr anchorCtr="0" anchor="ctr" bIns="0" lIns="0" spcFirstLastPara="1" rIns="0" wrap="square" tIns="0">
            <a:noAutofit/>
          </a:bodyPr>
          <a:lstStyle/>
          <a:p>
            <a:pPr indent="0" lvl="0" marL="0" marR="0" rtl="0" algn="l">
              <a:lnSpc>
                <a:spcPct val="113043"/>
              </a:lnSpc>
              <a:spcBef>
                <a:spcPts val="0"/>
              </a:spcBef>
              <a:spcAft>
                <a:spcPts val="0"/>
              </a:spcAft>
              <a:buClr>
                <a:srgbClr val="0D0D0D"/>
              </a:buClr>
              <a:buSzPts val="1150"/>
              <a:buFont typeface="Playfair Display"/>
              <a:buNone/>
            </a:pPr>
            <a:r>
              <a:rPr b="1" lang="en-US" sz="1150">
                <a:solidFill>
                  <a:srgbClr val="0D0D0D"/>
                </a:solidFill>
                <a:latin typeface="Playfair Display"/>
                <a:ea typeface="Playfair Display"/>
                <a:cs typeface="Playfair Display"/>
                <a:sym typeface="Playfair Display"/>
              </a:rPr>
              <a:t>$1000 USD</a:t>
            </a:r>
            <a:endParaRPr b="0" i="0" sz="1150" u="none" cap="none" strike="noStrike">
              <a:solidFill>
                <a:schemeClr val="dk1"/>
              </a:solidFill>
              <a:latin typeface="Calibri"/>
              <a:ea typeface="Calibri"/>
              <a:cs typeface="Calibri"/>
              <a:sym typeface="Calibri"/>
            </a:endParaRPr>
          </a:p>
        </p:txBody>
      </p:sp>
      <p:sp>
        <p:nvSpPr>
          <p:cNvPr id="197" name="Google Shape;197;g3fabd080be6_0_66"/>
          <p:cNvSpPr/>
          <p:nvPr/>
        </p:nvSpPr>
        <p:spPr>
          <a:xfrm>
            <a:off x="8787735" y="4758239"/>
            <a:ext cx="2249400" cy="868800"/>
          </a:xfrm>
          <a:prstGeom prst="rect">
            <a:avLst/>
          </a:prstGeom>
          <a:noFill/>
          <a:ln>
            <a:noFill/>
          </a:ln>
        </p:spPr>
        <p:txBody>
          <a:bodyPr anchorCtr="0" anchor="ctr" bIns="0" lIns="0" spcFirstLastPara="1" rIns="0" wrap="square" tIns="0">
            <a:noAutofit/>
          </a:bodyPr>
          <a:lstStyle/>
          <a:p>
            <a:pPr indent="0" lvl="0" marL="0" marR="0" rtl="0" algn="l">
              <a:lnSpc>
                <a:spcPct val="126436"/>
              </a:lnSpc>
              <a:spcBef>
                <a:spcPts val="0"/>
              </a:spcBef>
              <a:spcAft>
                <a:spcPts val="0"/>
              </a:spcAft>
              <a:buClr>
                <a:srgbClr val="3A3A3A"/>
              </a:buClr>
              <a:buSzPts val="870"/>
              <a:buFont typeface="Inter"/>
              <a:buNone/>
            </a:pPr>
            <a:r>
              <a:rPr lang="en-US" sz="870">
                <a:solidFill>
                  <a:srgbClr val="3A3A3A"/>
                </a:solidFill>
                <a:latin typeface="Inter"/>
                <a:ea typeface="Inter"/>
                <a:cs typeface="Inter"/>
                <a:sym typeface="Inter"/>
              </a:rPr>
              <a:t>This supports three resilience </a:t>
            </a:r>
            <a:r>
              <a:rPr lang="en-US" sz="870">
                <a:solidFill>
                  <a:srgbClr val="3A3A3A"/>
                </a:solidFill>
                <a:latin typeface="Inter"/>
                <a:ea typeface="Inter"/>
                <a:cs typeface="Inter"/>
                <a:sym typeface="Inter"/>
              </a:rPr>
              <a:t>sessions frontline communities: our movements to location, materials, and small treats to leave with the children.</a:t>
            </a:r>
            <a:endParaRPr b="0" i="0" sz="870" u="none" cap="none" strike="noStrike">
              <a:solidFill>
                <a:schemeClr val="dk1"/>
              </a:solidFill>
              <a:latin typeface="Calibri"/>
              <a:ea typeface="Calibri"/>
              <a:cs typeface="Calibri"/>
              <a:sym typeface="Calibri"/>
            </a:endParaRPr>
          </a:p>
        </p:txBody>
      </p:sp>
      <p:sp>
        <p:nvSpPr>
          <p:cNvPr id="198" name="Google Shape;198;g3fabd080be6_0_66"/>
          <p:cNvSpPr/>
          <p:nvPr/>
        </p:nvSpPr>
        <p:spPr>
          <a:xfrm>
            <a:off x="640080" y="6318502"/>
            <a:ext cx="36576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8A7E"/>
              </a:buClr>
              <a:buSzPts val="900"/>
              <a:buFont typeface="Inter"/>
              <a:buNone/>
            </a:pPr>
            <a:r>
              <a:rPr b="1" i="0" lang="en-US" sz="900" u="none" cap="none" strike="noStrike">
                <a:solidFill>
                  <a:srgbClr val="8A8A7E"/>
                </a:solidFill>
                <a:latin typeface="Inter"/>
                <a:ea typeface="Inter"/>
                <a:cs typeface="Inter"/>
                <a:sym typeface="Inter"/>
              </a:rPr>
              <a:t>UKRAINIANPATRIOT.ORG</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2026-08-20T03:46:19Z</dcterms:created>
  <dc:creator>PptxGenJS</dc:creator>
</cp:coreProperties>
</file>